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3"/>
  </p:notesMasterIdLst>
  <p:sldIdLst>
    <p:sldId id="259" r:id="rId2"/>
    <p:sldId id="268" r:id="rId3"/>
    <p:sldId id="262" r:id="rId4"/>
    <p:sldId id="258" r:id="rId5"/>
    <p:sldId id="263" r:id="rId6"/>
    <p:sldId id="273" r:id="rId7"/>
    <p:sldId id="274" r:id="rId8"/>
    <p:sldId id="272" r:id="rId9"/>
    <p:sldId id="269" r:id="rId10"/>
    <p:sldId id="270" r:id="rId11"/>
    <p:sldId id="260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84" y="84"/>
      </p:cViewPr>
      <p:guideLst>
        <p:guide orient="horz" pos="2160"/>
        <p:guide pos="2880"/>
      </p:guideLst>
    </p:cSldViewPr>
  </p:slideViewPr>
  <p:outlineViewPr>
    <p:cViewPr varScale="1">
      <p:scale>
        <a:sx n="1" d="2"/>
        <a:sy n="1" d="2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2B96D-98B0-49B6-B471-9DA9301DF21C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4DD8DE03-BB78-4C3E-91FB-2C9875A86612}">
      <dgm:prSet phldrT="[Texto]"/>
      <dgm:spPr/>
      <dgm:t>
        <a:bodyPr/>
        <a:lstStyle/>
        <a:p>
          <a:pPr algn="l"/>
          <a:r>
            <a:rPr lang="es-CL" dirty="0" smtClean="0"/>
            <a:t>2013. Estudio de medición de emisiones y búsqueda de combustible alternativo para productores de ladrillos y tejas de Cauquenes.</a:t>
          </a:r>
          <a:endParaRPr lang="es-CL" dirty="0"/>
        </a:p>
      </dgm:t>
    </dgm:pt>
    <dgm:pt modelId="{DD76F2BF-7167-449E-A7F0-FCB86572C006}" type="parTrans" cxnId="{B737C291-F46E-48CA-8A51-14E56BF7451E}">
      <dgm:prSet/>
      <dgm:spPr/>
      <dgm:t>
        <a:bodyPr/>
        <a:lstStyle/>
        <a:p>
          <a:endParaRPr lang="es-CL"/>
        </a:p>
      </dgm:t>
    </dgm:pt>
    <dgm:pt modelId="{C061E724-95CD-4E5F-A7F4-A66F1262BE45}" type="sibTrans" cxnId="{B737C291-F46E-48CA-8A51-14E56BF7451E}">
      <dgm:prSet/>
      <dgm:spPr/>
      <dgm:t>
        <a:bodyPr/>
        <a:lstStyle/>
        <a:p>
          <a:endParaRPr lang="es-CL"/>
        </a:p>
      </dgm:t>
    </dgm:pt>
    <dgm:pt modelId="{6338B4FF-937B-419E-8697-F88E4CA1877B}">
      <dgm:prSet phldrT="[Texto]"/>
      <dgm:spPr/>
      <dgm:t>
        <a:bodyPr/>
        <a:lstStyle/>
        <a:p>
          <a:pPr algn="just"/>
          <a:r>
            <a:rPr lang="es-CL" dirty="0" smtClean="0"/>
            <a:t>2015. - Encuentro de PP Red Latinoamericanas de PL de Ladrillos.                                                      </a:t>
          </a:r>
        </a:p>
        <a:p>
          <a:pPr algn="just"/>
          <a:r>
            <a:rPr lang="es-CL" dirty="0" smtClean="0"/>
            <a:t>- Diagnóstico Sector productivo ladrillero programa PL.                           </a:t>
          </a:r>
        </a:p>
        <a:p>
          <a:pPr algn="just"/>
          <a:r>
            <a:rPr lang="es-CL" dirty="0" smtClean="0"/>
            <a:t>-Tesis “Aplicaciones tecnológicas al proceso de fabricación artesanal de ladrillos para la mejora de sus emisiones atmosféricas en la comuna de Cauquenes”</a:t>
          </a:r>
          <a:endParaRPr lang="es-CL" dirty="0"/>
        </a:p>
      </dgm:t>
    </dgm:pt>
    <dgm:pt modelId="{9D2E09DD-3D43-44B1-9A4E-272C2E3BA91A}" type="parTrans" cxnId="{A441AD43-6310-4C10-B894-09C870C21FA2}">
      <dgm:prSet/>
      <dgm:spPr/>
      <dgm:t>
        <a:bodyPr/>
        <a:lstStyle/>
        <a:p>
          <a:endParaRPr lang="es-CL"/>
        </a:p>
      </dgm:t>
    </dgm:pt>
    <dgm:pt modelId="{C65A8F2E-E5DA-4962-9D1B-B8998509D14D}" type="sibTrans" cxnId="{A441AD43-6310-4C10-B894-09C870C21FA2}">
      <dgm:prSet/>
      <dgm:spPr/>
      <dgm:t>
        <a:bodyPr/>
        <a:lstStyle/>
        <a:p>
          <a:endParaRPr lang="es-CL"/>
        </a:p>
      </dgm:t>
    </dgm:pt>
    <dgm:pt modelId="{090707CB-D5A4-4C5D-A901-B0E3387B6EE4}">
      <dgm:prSet phldrT="[Texto]"/>
      <dgm:spPr/>
      <dgm:t>
        <a:bodyPr/>
        <a:lstStyle/>
        <a:p>
          <a:pPr algn="l"/>
          <a:r>
            <a:rPr lang="en-GB" dirty="0" smtClean="0"/>
            <a:t>2017. - </a:t>
          </a:r>
          <a:r>
            <a:rPr lang="en-GB" b="0" dirty="0" smtClean="0"/>
            <a:t>A</a:t>
          </a:r>
          <a:r>
            <a:rPr lang="es-CL" b="0" dirty="0" err="1" smtClean="0"/>
            <a:t>dquisición</a:t>
          </a:r>
          <a:r>
            <a:rPr lang="es-CL" b="0" dirty="0" smtClean="0"/>
            <a:t>, implementación y puesta en marcha estación de monitoreo de calidad del aire, Cauquenes.   </a:t>
          </a:r>
        </a:p>
        <a:p>
          <a:pPr algn="l"/>
          <a:r>
            <a:rPr lang="es-CL" b="0" dirty="0" smtClean="0"/>
            <a:t>                                                                  </a:t>
          </a:r>
          <a:r>
            <a:rPr lang="es-CL" b="1" dirty="0" smtClean="0"/>
            <a:t>-  </a:t>
          </a:r>
          <a:r>
            <a:rPr lang="es-CL" b="0" dirty="0" smtClean="0"/>
            <a:t>“</a:t>
          </a:r>
          <a:r>
            <a:rPr lang="es-ES" b="0" dirty="0" smtClean="0"/>
            <a:t>Innovación sustentable del proceso de fabricación de ladrillos industrializados en la Región del Maule</a:t>
          </a:r>
          <a:r>
            <a:rPr lang="es-CL" b="0" dirty="0" smtClean="0"/>
            <a:t>”</a:t>
          </a:r>
          <a:endParaRPr lang="es-CL" b="0" dirty="0"/>
        </a:p>
      </dgm:t>
    </dgm:pt>
    <dgm:pt modelId="{31A09772-784D-4282-9442-54F074B07FC2}" type="sibTrans" cxnId="{740FFEF3-CA13-40AC-88B2-BAF131F176E4}">
      <dgm:prSet/>
      <dgm:spPr/>
      <dgm:t>
        <a:bodyPr/>
        <a:lstStyle/>
        <a:p>
          <a:endParaRPr lang="es-CL"/>
        </a:p>
      </dgm:t>
    </dgm:pt>
    <dgm:pt modelId="{194E43FC-C083-405C-9807-C950BE116F0F}" type="parTrans" cxnId="{740FFEF3-CA13-40AC-88B2-BAF131F176E4}">
      <dgm:prSet/>
      <dgm:spPr/>
      <dgm:t>
        <a:bodyPr/>
        <a:lstStyle/>
        <a:p>
          <a:endParaRPr lang="es-CL"/>
        </a:p>
      </dgm:t>
    </dgm:pt>
    <dgm:pt modelId="{49F3247A-82D5-4EF5-8718-F63782A57942}">
      <dgm:prSet phldrT="[Texto]"/>
      <dgm:spPr/>
      <dgm:t>
        <a:bodyPr/>
        <a:lstStyle/>
        <a:p>
          <a:pPr algn="just"/>
          <a:r>
            <a:rPr lang="en-GB" dirty="0" smtClean="0"/>
            <a:t>2016. Prosperity Found. Reduction of carbon emissions through improving the brick manufacturing system in the </a:t>
          </a:r>
          <a:r>
            <a:rPr lang="en-GB" dirty="0" err="1" smtClean="0"/>
            <a:t>Cauquenes</a:t>
          </a:r>
          <a:r>
            <a:rPr lang="en-GB" dirty="0" smtClean="0"/>
            <a:t>. </a:t>
          </a:r>
          <a:endParaRPr lang="es-CL" dirty="0"/>
        </a:p>
      </dgm:t>
    </dgm:pt>
    <dgm:pt modelId="{4F42FE75-48A2-4132-BEC7-8E1F2B8C0AE9}" type="parTrans" cxnId="{B2EEF3FA-7B06-4524-9073-2F6A1303AF96}">
      <dgm:prSet/>
      <dgm:spPr/>
      <dgm:t>
        <a:bodyPr/>
        <a:lstStyle/>
        <a:p>
          <a:endParaRPr lang="es-CL"/>
        </a:p>
      </dgm:t>
    </dgm:pt>
    <dgm:pt modelId="{CB26AF50-4B14-43C9-ABF9-2BF9E2813392}" type="sibTrans" cxnId="{B2EEF3FA-7B06-4524-9073-2F6A1303AF96}">
      <dgm:prSet/>
      <dgm:spPr/>
      <dgm:t>
        <a:bodyPr/>
        <a:lstStyle/>
        <a:p>
          <a:endParaRPr lang="es-CL"/>
        </a:p>
      </dgm:t>
    </dgm:pt>
    <dgm:pt modelId="{B79CA466-E06C-4190-8B1B-7799EFADBABF}" type="pres">
      <dgm:prSet presAssocID="{3FC2B96D-98B0-49B6-B471-9DA9301DF21C}" presName="arrowDiagram" presStyleCnt="0">
        <dgm:presLayoutVars>
          <dgm:chMax val="5"/>
          <dgm:dir/>
          <dgm:resizeHandles val="exact"/>
        </dgm:presLayoutVars>
      </dgm:prSet>
      <dgm:spPr/>
    </dgm:pt>
    <dgm:pt modelId="{728AF121-27A2-4373-A6DE-9D33580EAD0C}" type="pres">
      <dgm:prSet presAssocID="{3FC2B96D-98B0-49B6-B471-9DA9301DF21C}" presName="arrow" presStyleLbl="bgShp" presStyleIdx="0" presStyleCnt="1" custLinFactNeighborY="-1333"/>
      <dgm:spPr/>
    </dgm:pt>
    <dgm:pt modelId="{B226CB6C-5BB3-4C8A-9448-E2CC98A9807A}" type="pres">
      <dgm:prSet presAssocID="{3FC2B96D-98B0-49B6-B471-9DA9301DF21C}" presName="arrowDiagram4" presStyleCnt="0"/>
      <dgm:spPr/>
    </dgm:pt>
    <dgm:pt modelId="{F8EAFD55-1284-4552-84A3-872271C07C80}" type="pres">
      <dgm:prSet presAssocID="{4DD8DE03-BB78-4C3E-91FB-2C9875A86612}" presName="bullet4a" presStyleLbl="node1" presStyleIdx="0" presStyleCnt="4"/>
      <dgm:spPr/>
    </dgm:pt>
    <dgm:pt modelId="{70018C40-4C60-41DC-854F-3FF64126DF82}" type="pres">
      <dgm:prSet presAssocID="{4DD8DE03-BB78-4C3E-91FB-2C9875A8661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73C6C4-83DE-442E-9CC8-DDB94119BAD3}" type="pres">
      <dgm:prSet presAssocID="{6338B4FF-937B-419E-8697-F88E4CA1877B}" presName="bullet4b" presStyleLbl="node1" presStyleIdx="1" presStyleCnt="4"/>
      <dgm:spPr/>
    </dgm:pt>
    <dgm:pt modelId="{2A59236B-0F75-4653-8B99-9EDA3E835658}" type="pres">
      <dgm:prSet presAssocID="{6338B4FF-937B-419E-8697-F88E4CA1877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903AA38-BAB7-4854-806F-5619E5C40CA5}" type="pres">
      <dgm:prSet presAssocID="{49F3247A-82D5-4EF5-8718-F63782A57942}" presName="bullet4c" presStyleLbl="node1" presStyleIdx="2" presStyleCnt="4"/>
      <dgm:spPr/>
    </dgm:pt>
    <dgm:pt modelId="{916BC845-F5D2-49B4-B8A2-459639B9D85D}" type="pres">
      <dgm:prSet presAssocID="{49F3247A-82D5-4EF5-8718-F63782A5794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BA2277-5F48-44DF-904B-96547EB45215}" type="pres">
      <dgm:prSet presAssocID="{090707CB-D5A4-4C5D-A901-B0E3387B6EE4}" presName="bullet4d" presStyleLbl="node1" presStyleIdx="3" presStyleCnt="4"/>
      <dgm:spPr/>
    </dgm:pt>
    <dgm:pt modelId="{09257860-79E0-4387-AA6C-32003C4C72C3}" type="pres">
      <dgm:prSet presAssocID="{090707CB-D5A4-4C5D-A901-B0E3387B6EE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E2C4873-07E1-4E77-8797-A2D864EA52E3}" type="presOf" srcId="{3FC2B96D-98B0-49B6-B471-9DA9301DF21C}" destId="{B79CA466-E06C-4190-8B1B-7799EFADBABF}" srcOrd="0" destOrd="0" presId="urn:microsoft.com/office/officeart/2005/8/layout/arrow2"/>
    <dgm:cxn modelId="{A441AD43-6310-4C10-B894-09C870C21FA2}" srcId="{3FC2B96D-98B0-49B6-B471-9DA9301DF21C}" destId="{6338B4FF-937B-419E-8697-F88E4CA1877B}" srcOrd="1" destOrd="0" parTransId="{9D2E09DD-3D43-44B1-9A4E-272C2E3BA91A}" sibTransId="{C65A8F2E-E5DA-4962-9D1B-B8998509D14D}"/>
    <dgm:cxn modelId="{B18506D6-EEB5-4BB5-BFFD-E8FB9B722AAB}" type="presOf" srcId="{4DD8DE03-BB78-4C3E-91FB-2C9875A86612}" destId="{70018C40-4C60-41DC-854F-3FF64126DF82}" srcOrd="0" destOrd="0" presId="urn:microsoft.com/office/officeart/2005/8/layout/arrow2"/>
    <dgm:cxn modelId="{B737C291-F46E-48CA-8A51-14E56BF7451E}" srcId="{3FC2B96D-98B0-49B6-B471-9DA9301DF21C}" destId="{4DD8DE03-BB78-4C3E-91FB-2C9875A86612}" srcOrd="0" destOrd="0" parTransId="{DD76F2BF-7167-449E-A7F0-FCB86572C006}" sibTransId="{C061E724-95CD-4E5F-A7F4-A66F1262BE45}"/>
    <dgm:cxn modelId="{B2EEF3FA-7B06-4524-9073-2F6A1303AF96}" srcId="{3FC2B96D-98B0-49B6-B471-9DA9301DF21C}" destId="{49F3247A-82D5-4EF5-8718-F63782A57942}" srcOrd="2" destOrd="0" parTransId="{4F42FE75-48A2-4132-BEC7-8E1F2B8C0AE9}" sibTransId="{CB26AF50-4B14-43C9-ABF9-2BF9E2813392}"/>
    <dgm:cxn modelId="{BA4D435C-9384-464D-97C4-1E9092225E41}" type="presOf" srcId="{090707CB-D5A4-4C5D-A901-B0E3387B6EE4}" destId="{09257860-79E0-4387-AA6C-32003C4C72C3}" srcOrd="0" destOrd="0" presId="urn:microsoft.com/office/officeart/2005/8/layout/arrow2"/>
    <dgm:cxn modelId="{740FFEF3-CA13-40AC-88B2-BAF131F176E4}" srcId="{3FC2B96D-98B0-49B6-B471-9DA9301DF21C}" destId="{090707CB-D5A4-4C5D-A901-B0E3387B6EE4}" srcOrd="3" destOrd="0" parTransId="{194E43FC-C083-405C-9807-C950BE116F0F}" sibTransId="{31A09772-784D-4282-9442-54F074B07FC2}"/>
    <dgm:cxn modelId="{0AFAC71B-27B1-4C91-9115-3A1B3E3924B3}" type="presOf" srcId="{49F3247A-82D5-4EF5-8718-F63782A57942}" destId="{916BC845-F5D2-49B4-B8A2-459639B9D85D}" srcOrd="0" destOrd="0" presId="urn:microsoft.com/office/officeart/2005/8/layout/arrow2"/>
    <dgm:cxn modelId="{11DF9814-4352-4592-B6FD-D2635F8223AA}" type="presOf" srcId="{6338B4FF-937B-419E-8697-F88E4CA1877B}" destId="{2A59236B-0F75-4653-8B99-9EDA3E835658}" srcOrd="0" destOrd="0" presId="urn:microsoft.com/office/officeart/2005/8/layout/arrow2"/>
    <dgm:cxn modelId="{DC787016-D528-4D30-8604-837FC4A5B877}" type="presParOf" srcId="{B79CA466-E06C-4190-8B1B-7799EFADBABF}" destId="{728AF121-27A2-4373-A6DE-9D33580EAD0C}" srcOrd="0" destOrd="0" presId="urn:microsoft.com/office/officeart/2005/8/layout/arrow2"/>
    <dgm:cxn modelId="{0AB542BC-400E-4888-9875-8DF97F43C2FA}" type="presParOf" srcId="{B79CA466-E06C-4190-8B1B-7799EFADBABF}" destId="{B226CB6C-5BB3-4C8A-9448-E2CC98A9807A}" srcOrd="1" destOrd="0" presId="urn:microsoft.com/office/officeart/2005/8/layout/arrow2"/>
    <dgm:cxn modelId="{145C5B80-0AE5-427C-8059-E9170087BCF4}" type="presParOf" srcId="{B226CB6C-5BB3-4C8A-9448-E2CC98A9807A}" destId="{F8EAFD55-1284-4552-84A3-872271C07C80}" srcOrd="0" destOrd="0" presId="urn:microsoft.com/office/officeart/2005/8/layout/arrow2"/>
    <dgm:cxn modelId="{DF8FADAD-EC57-4513-B735-6CE4B91B6246}" type="presParOf" srcId="{B226CB6C-5BB3-4C8A-9448-E2CC98A9807A}" destId="{70018C40-4C60-41DC-854F-3FF64126DF82}" srcOrd="1" destOrd="0" presId="urn:microsoft.com/office/officeart/2005/8/layout/arrow2"/>
    <dgm:cxn modelId="{0AF8F0F8-C8A2-4CFA-9050-9EE8784D1052}" type="presParOf" srcId="{B226CB6C-5BB3-4C8A-9448-E2CC98A9807A}" destId="{BC73C6C4-83DE-442E-9CC8-DDB94119BAD3}" srcOrd="2" destOrd="0" presId="urn:microsoft.com/office/officeart/2005/8/layout/arrow2"/>
    <dgm:cxn modelId="{80344A99-FDB5-4ADE-8213-45F429CD8D13}" type="presParOf" srcId="{B226CB6C-5BB3-4C8A-9448-E2CC98A9807A}" destId="{2A59236B-0F75-4653-8B99-9EDA3E835658}" srcOrd="3" destOrd="0" presId="urn:microsoft.com/office/officeart/2005/8/layout/arrow2"/>
    <dgm:cxn modelId="{E60E6B7E-D624-49DF-BDE0-E74F0E3F2449}" type="presParOf" srcId="{B226CB6C-5BB3-4C8A-9448-E2CC98A9807A}" destId="{C903AA38-BAB7-4854-806F-5619E5C40CA5}" srcOrd="4" destOrd="0" presId="urn:microsoft.com/office/officeart/2005/8/layout/arrow2"/>
    <dgm:cxn modelId="{2A133D0B-3668-4B72-B1CF-B7BF918F8B5A}" type="presParOf" srcId="{B226CB6C-5BB3-4C8A-9448-E2CC98A9807A}" destId="{916BC845-F5D2-49B4-B8A2-459639B9D85D}" srcOrd="5" destOrd="0" presId="urn:microsoft.com/office/officeart/2005/8/layout/arrow2"/>
    <dgm:cxn modelId="{108FA6E4-263D-4EA6-849F-6B506A9BBA8A}" type="presParOf" srcId="{B226CB6C-5BB3-4C8A-9448-E2CC98A9807A}" destId="{D8BA2277-5F48-44DF-904B-96547EB45215}" srcOrd="6" destOrd="0" presId="urn:microsoft.com/office/officeart/2005/8/layout/arrow2"/>
    <dgm:cxn modelId="{A46E9ED3-B212-473B-A343-FD018EF5B00F}" type="presParOf" srcId="{B226CB6C-5BB3-4C8A-9448-E2CC98A9807A}" destId="{09257860-79E0-4387-AA6C-32003C4C72C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B895-2D5B-4C59-8923-F51B74448778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C3C77-EA95-4B69-8EBF-5FC5469AA9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68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C3C77-EA95-4B69-8EBF-5FC5469AA91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616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C3C77-EA95-4B69-8EBF-5FC5469AA91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071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Logo-MMA-transparen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526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807213"/>
            <a:ext cx="7191756" cy="7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9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8" descr="picaf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15925"/>
            <a:ext cx="5310188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omplemento-Logo-Gobierno-160x14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06400" y="6400800"/>
            <a:ext cx="2027831" cy="2864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Ministerio del Medio Ambiente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5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B57DC0-A6A1-4481-A6FB-AA3A29FD6E6B}" type="datetimeFigureOut">
              <a:rPr lang="es-CL" smtClean="0"/>
              <a:pPr/>
              <a:t>13-10-2017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3147E-FF17-41EE-BE70-30B2701709A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2483767" y="261816"/>
            <a:ext cx="6408713" cy="172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lnSpc>
                <a:spcPct val="170000"/>
              </a:lnSpc>
            </a:pPr>
            <a:r>
              <a:rPr lang="es-CL" sz="3100" i="1" dirty="0"/>
              <a:t>Actualidad </a:t>
            </a:r>
            <a:r>
              <a:rPr lang="es-CL" sz="3100" i="1" dirty="0" smtClean="0"/>
              <a:t>Ladrillera </a:t>
            </a:r>
            <a:r>
              <a:rPr lang="es-CL" sz="3100" i="1" dirty="0"/>
              <a:t>en </a:t>
            </a:r>
            <a:r>
              <a:rPr lang="es-CL" sz="3100" i="1" dirty="0" smtClean="0"/>
              <a:t>Cauquenes</a:t>
            </a:r>
            <a:r>
              <a:rPr lang="es-CL" sz="3100" i="1" dirty="0"/>
              <a:t>, Región del Maule, </a:t>
            </a:r>
            <a:r>
              <a:rPr lang="es-CL" sz="3100" i="1" dirty="0" smtClean="0"/>
              <a:t>Chile.</a:t>
            </a:r>
            <a:r>
              <a:rPr lang="en-US" sz="3200" dirty="0" smtClean="0">
                <a:solidFill>
                  <a:srgbClr val="006CB7"/>
                </a:solidFill>
                <a:latin typeface="Verdana" charset="0"/>
                <a:cs typeface="Verdana" charset="0"/>
              </a:rPr>
              <a:t>  </a:t>
            </a:r>
            <a:endParaRPr lang="en-US" sz="3200" dirty="0">
              <a:solidFill>
                <a:srgbClr val="006CB7"/>
              </a:solidFill>
              <a:latin typeface="Verdana" charset="0"/>
              <a:cs typeface="Verdana" charset="0"/>
            </a:endParaRPr>
          </a:p>
        </p:txBody>
      </p:sp>
      <p:sp>
        <p:nvSpPr>
          <p:cNvPr id="17410" name="Content Placeholder 5"/>
          <p:cNvSpPr>
            <a:spLocks noGrp="1"/>
          </p:cNvSpPr>
          <p:nvPr>
            <p:ph sz="quarter" idx="12"/>
          </p:nvPr>
        </p:nvSpPr>
        <p:spPr bwMode="auto">
          <a:xfrm>
            <a:off x="5130800" y="5003997"/>
            <a:ext cx="3715541" cy="5083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6CB7"/>
                </a:solidFill>
                <a:latin typeface="Verdana" charset="0"/>
                <a:cs typeface="Verdana" charset="0"/>
              </a:rPr>
              <a:t>17-Octubre-2017</a:t>
            </a:r>
            <a:endParaRPr lang="en-US" dirty="0">
              <a:solidFill>
                <a:srgbClr val="006CB7"/>
              </a:solidFill>
              <a:latin typeface="Verdana" charset="0"/>
              <a:cs typeface="Verdana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4093882" y="9412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857224" y="364331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 smtClean="0">
                <a:solidFill>
                  <a:schemeClr val="accent1"/>
                </a:solidFill>
              </a:rPr>
              <a:t>María Eliana Vega</a:t>
            </a:r>
          </a:p>
          <a:p>
            <a:pPr algn="ctr"/>
            <a:r>
              <a:rPr lang="es-CL" sz="2400" dirty="0" smtClean="0">
                <a:solidFill>
                  <a:schemeClr val="accent1"/>
                </a:solidFill>
              </a:rPr>
              <a:t>SEREMI del Medio Ambiente Región del Maule. Chile</a:t>
            </a:r>
            <a:endParaRPr lang="es-CL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8372"/>
            <a:ext cx="8568952" cy="1039427"/>
          </a:xfrm>
        </p:spPr>
        <p:txBody>
          <a:bodyPr>
            <a:noAutofit/>
          </a:bodyPr>
          <a:lstStyle/>
          <a:p>
            <a:r>
              <a:rPr lang="es-CL" sz="2000" dirty="0" smtClean="0"/>
              <a:t>Proyecto de Innovación </a:t>
            </a:r>
            <a:r>
              <a:rPr lang="es-CL" sz="2000" dirty="0"/>
              <a:t>sustentable del proceso de fabricación de ladrillos industrializados en la Región del </a:t>
            </a:r>
            <a:r>
              <a:rPr lang="es-CL" sz="2000" dirty="0" smtClean="0"/>
              <a:t>Maule (</a:t>
            </a:r>
            <a:r>
              <a:rPr lang="es-CL" sz="2000" dirty="0"/>
              <a:t>UNIVERSIDAD CATÓLICA DEL MAULE (UCM</a:t>
            </a:r>
            <a:r>
              <a:rPr lang="es-CL" sz="2000" dirty="0" smtClean="0"/>
              <a:t>))</a:t>
            </a:r>
            <a:endParaRPr lang="es-CL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806273"/>
          </a:xfrm>
        </p:spPr>
        <p:txBody>
          <a:bodyPr>
            <a:normAutofit fontScale="47500" lnSpcReduction="20000"/>
          </a:bodyPr>
          <a:lstStyle/>
          <a:p>
            <a:pPr marL="190500" marR="190500" algn="just">
              <a:lnSpc>
                <a:spcPct val="115000"/>
              </a:lnSpc>
              <a:spcAft>
                <a:spcPts val="0"/>
              </a:spcAft>
            </a:pPr>
            <a:r>
              <a:rPr lang="es-CL" dirty="0" smtClean="0">
                <a:latin typeface="Arial"/>
                <a:ea typeface="Arial"/>
                <a:cs typeface="Arial"/>
              </a:rPr>
              <a:t>Diseñar </a:t>
            </a:r>
            <a:r>
              <a:rPr lang="es-CL" dirty="0">
                <a:latin typeface="Arial"/>
                <a:ea typeface="Arial"/>
                <a:cs typeface="Arial"/>
              </a:rPr>
              <a:t>una matriz industrializada en base a la mezcla artesanal para mejorar las propiedades térmicas, acústica y mecánicas del producto</a:t>
            </a:r>
            <a:r>
              <a:rPr lang="es-CL" dirty="0" smtClean="0">
                <a:latin typeface="Arial"/>
                <a:ea typeface="Arial"/>
                <a:cs typeface="Arial"/>
              </a:rPr>
              <a:t>.</a:t>
            </a:r>
          </a:p>
          <a:p>
            <a:pPr marL="190500" marR="190500" algn="just">
              <a:lnSpc>
                <a:spcPct val="115000"/>
              </a:lnSpc>
              <a:spcAft>
                <a:spcPts val="0"/>
              </a:spcAft>
            </a:pPr>
            <a:endParaRPr lang="es-CL" sz="2000" dirty="0">
              <a:latin typeface="Calibri"/>
              <a:ea typeface="Calibri"/>
              <a:cs typeface="Arial"/>
            </a:endParaRPr>
          </a:p>
          <a:p>
            <a:pPr marL="190500" marR="190500" algn="just">
              <a:lnSpc>
                <a:spcPct val="115000"/>
              </a:lnSpc>
              <a:spcAft>
                <a:spcPts val="0"/>
              </a:spcAft>
            </a:pPr>
            <a:r>
              <a:rPr lang="es-CL" dirty="0" smtClean="0">
                <a:latin typeface="Arial"/>
                <a:ea typeface="Arial"/>
                <a:cs typeface="Arial"/>
              </a:rPr>
              <a:t>El </a:t>
            </a:r>
            <a:r>
              <a:rPr lang="es-CL" dirty="0">
                <a:latin typeface="Arial"/>
                <a:ea typeface="Arial"/>
                <a:cs typeface="Arial"/>
              </a:rPr>
              <a:t>proceso de diseño de los hornos entregará la ingeniería básica que permitirá construir los hornos bajo las especificaciones requeridas, la calidad deseada y con el nivel de innovación adecuado</a:t>
            </a:r>
            <a:r>
              <a:rPr lang="es-CL" dirty="0" smtClean="0">
                <a:latin typeface="Arial"/>
                <a:ea typeface="Arial"/>
                <a:cs typeface="Arial"/>
              </a:rPr>
              <a:t>.</a:t>
            </a:r>
          </a:p>
          <a:p>
            <a:pPr marL="190500" marR="190500" algn="just">
              <a:lnSpc>
                <a:spcPct val="115000"/>
              </a:lnSpc>
              <a:spcAft>
                <a:spcPts val="0"/>
              </a:spcAft>
            </a:pPr>
            <a:endParaRPr lang="es-CL" sz="2000" dirty="0">
              <a:latin typeface="Calibri"/>
              <a:ea typeface="Calibri"/>
              <a:cs typeface="Arial"/>
            </a:endParaRPr>
          </a:p>
          <a:p>
            <a:pPr marL="190500" marR="190500" algn="just">
              <a:lnSpc>
                <a:spcPct val="117000"/>
              </a:lnSpc>
              <a:spcAft>
                <a:spcPts val="0"/>
              </a:spcAft>
            </a:pPr>
            <a:r>
              <a:rPr lang="es-CL" dirty="0" smtClean="0">
                <a:latin typeface="Arial"/>
                <a:ea typeface="Arial"/>
                <a:cs typeface="Arial"/>
              </a:rPr>
              <a:t>La construcción </a:t>
            </a:r>
            <a:r>
              <a:rPr lang="es-CL" dirty="0">
                <a:latin typeface="Arial"/>
                <a:ea typeface="Arial"/>
                <a:cs typeface="Arial"/>
              </a:rPr>
              <a:t>de los hornos permitirá que el proceso de manufactura de los ladrillos mejore el proceso de combustión de los mismos</a:t>
            </a:r>
            <a:r>
              <a:rPr lang="es-CL" dirty="0" smtClean="0">
                <a:latin typeface="Arial"/>
                <a:ea typeface="Arial"/>
                <a:cs typeface="Arial"/>
              </a:rPr>
              <a:t>.</a:t>
            </a:r>
          </a:p>
          <a:p>
            <a:pPr marL="190500" marR="190500" algn="just">
              <a:lnSpc>
                <a:spcPct val="117000"/>
              </a:lnSpc>
              <a:spcAft>
                <a:spcPts val="0"/>
              </a:spcAft>
            </a:pPr>
            <a:endParaRPr lang="es-CL" sz="2000" dirty="0">
              <a:latin typeface="Calibri"/>
              <a:ea typeface="Calibri"/>
              <a:cs typeface="Arial"/>
            </a:endParaRPr>
          </a:p>
          <a:p>
            <a:pPr marL="190500" marR="190500" algn="just">
              <a:lnSpc>
                <a:spcPct val="115000"/>
              </a:lnSpc>
              <a:spcAft>
                <a:spcPts val="0"/>
              </a:spcAft>
            </a:pPr>
            <a:r>
              <a:rPr lang="es-CL" dirty="0" smtClean="0">
                <a:latin typeface="Arial"/>
                <a:ea typeface="Arial"/>
                <a:cs typeface="Arial"/>
              </a:rPr>
              <a:t>El nuevo </a:t>
            </a:r>
            <a:r>
              <a:rPr lang="es-CL" dirty="0">
                <a:latin typeface="Arial"/>
                <a:ea typeface="Arial"/>
                <a:cs typeface="Arial"/>
              </a:rPr>
              <a:t>proceso de fabricación permitirá tomar datos de emisiones los cuales serán comparados con el horno patrón y procesos de manufactura de otros países que han implementado mejoras en sus </a:t>
            </a:r>
            <a:r>
              <a:rPr lang="es-CL" dirty="0" smtClean="0">
                <a:latin typeface="Arial"/>
                <a:ea typeface="Arial"/>
                <a:cs typeface="Arial"/>
              </a:rPr>
              <a:t>procesos.</a:t>
            </a:r>
          </a:p>
          <a:p>
            <a:pPr marL="190500" marR="190500" algn="just">
              <a:lnSpc>
                <a:spcPct val="115000"/>
              </a:lnSpc>
              <a:spcAft>
                <a:spcPts val="0"/>
              </a:spcAft>
            </a:pPr>
            <a:endParaRPr lang="es-CL" dirty="0" smtClean="0">
              <a:latin typeface="Arial"/>
              <a:ea typeface="Arial"/>
              <a:cs typeface="Arial"/>
            </a:endParaRPr>
          </a:p>
          <a:p>
            <a:pPr marL="190500" marR="190500" algn="just">
              <a:lnSpc>
                <a:spcPct val="115000"/>
              </a:lnSpc>
              <a:spcAft>
                <a:spcPts val="0"/>
              </a:spcAft>
            </a:pPr>
            <a:r>
              <a:rPr lang="es-CL" dirty="0" smtClean="0">
                <a:latin typeface="Arial"/>
                <a:ea typeface="Arial"/>
              </a:rPr>
              <a:t>Este </a:t>
            </a:r>
            <a:r>
              <a:rPr lang="es-CL" dirty="0">
                <a:latin typeface="Arial"/>
                <a:ea typeface="Arial"/>
              </a:rPr>
              <a:t>Proyecto espera reducir las emisiones en un 50% por horno </a:t>
            </a:r>
            <a:r>
              <a:rPr lang="es-CL" dirty="0" smtClean="0">
                <a:latin typeface="Arial"/>
                <a:ea typeface="Arial"/>
              </a:rPr>
              <a:t>construido. 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54" y="3209419"/>
            <a:ext cx="2999492" cy="14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9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14338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/>
              <a:t>GRACIAS</a:t>
            </a: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2103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9" y="1124744"/>
            <a:ext cx="4172924" cy="428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1291780" cy="652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 flipV="1">
            <a:off x="1401466" y="1124744"/>
            <a:ext cx="3164673" cy="1944216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331640" y="3269394"/>
            <a:ext cx="3234499" cy="2144651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55776" y="265303"/>
            <a:ext cx="389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REGIÓN DEL MAULE 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3508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tml.rincondelvago.com/00047280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08498" cy="44291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7" name="6 Imagen" descr="2015-05-27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32656"/>
            <a:ext cx="1728192" cy="173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IMG_899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16835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foto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99604"/>
            <a:ext cx="2384863" cy="116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04" y="3717032"/>
            <a:ext cx="4365685" cy="274959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7" y="4941168"/>
            <a:ext cx="2618694" cy="16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76056" y="6466623"/>
            <a:ext cx="35076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5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Ubicación de Obras de ladrillos en la Provincia de Cauquenes</a:t>
            </a:r>
            <a:endParaRPr lang="es-CL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83864800"/>
              </p:ext>
            </p:extLst>
          </p:nvPr>
        </p:nvGraphicFramePr>
        <p:xfrm>
          <a:off x="0" y="214290"/>
          <a:ext cx="914400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28596" y="1142984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/>
              <a:t>HITOS </a:t>
            </a:r>
            <a:endParaRPr lang="es-C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1"/>
            <a:ext cx="8260672" cy="720079"/>
          </a:xfrm>
        </p:spPr>
        <p:txBody>
          <a:bodyPr>
            <a:noAutofit/>
          </a:bodyPr>
          <a:lstStyle/>
          <a:p>
            <a:r>
              <a:rPr lang="es-CL" sz="2000" dirty="0" smtClean="0"/>
              <a:t>Conclusiones Red Inaugural Políticas Públicas en Producción Limpia de Ladrillos. 2015.</a:t>
            </a:r>
            <a:r>
              <a:rPr lang="es-CL" sz="2400" dirty="0" smtClean="0"/>
              <a:t/>
            </a:r>
            <a:br>
              <a:rPr lang="es-CL" sz="2400" dirty="0" smtClean="0"/>
            </a:b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735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CL" dirty="0" smtClean="0"/>
              <a:t>Se deben realizar cambios graduales</a:t>
            </a:r>
          </a:p>
          <a:p>
            <a:pPr lvl="0"/>
            <a:r>
              <a:rPr lang="es-CL" dirty="0" smtClean="0"/>
              <a:t>No hay diversificación de productos, por que se deberían diversificar.</a:t>
            </a:r>
          </a:p>
          <a:p>
            <a:pPr lvl="0"/>
            <a:r>
              <a:rPr lang="es-CL" dirty="0" smtClean="0"/>
              <a:t>Falta conocer el numero de ladrilleras.</a:t>
            </a:r>
          </a:p>
          <a:p>
            <a:pPr lvl="0"/>
            <a:r>
              <a:rPr lang="es-CL" dirty="0" smtClean="0"/>
              <a:t>Se debe determinar el mercado actual y futuro de venta de ladrillos y tejas.</a:t>
            </a:r>
          </a:p>
          <a:p>
            <a:pPr lvl="0"/>
            <a:r>
              <a:rPr lang="es-CL" dirty="0" smtClean="0"/>
              <a:t>Se deben dar pasos tecnológicos.</a:t>
            </a:r>
          </a:p>
          <a:p>
            <a:pPr lvl="0"/>
            <a:r>
              <a:rPr lang="es-CL" dirty="0" smtClean="0"/>
              <a:t>Hay poco incentivo para ahorrar combustible, por lo que debería regularse de manera progresiva.</a:t>
            </a:r>
          </a:p>
          <a:p>
            <a:pPr lvl="0"/>
            <a:r>
              <a:rPr lang="es-CL" dirty="0" smtClean="0"/>
              <a:t>No hay conciencia en la calidad del producto terminado.</a:t>
            </a:r>
          </a:p>
          <a:p>
            <a:pPr lvl="0"/>
            <a:r>
              <a:rPr lang="es-CL" dirty="0" smtClean="0"/>
              <a:t>Desconfianza de los ladrilleros, hay que generar proyectos para que al menos uno sea exitoso y se ejemplo para los demás.</a:t>
            </a:r>
          </a:p>
          <a:p>
            <a:pPr lvl="0"/>
            <a:r>
              <a:rPr lang="es-CL" dirty="0" smtClean="0"/>
              <a:t>No hay presión para los ladrilleros, no hay motivación para hacer un cambio, aunque los productos generados (ladrillos) no sean de buena calidad, estén rotos o torcidos.</a:t>
            </a:r>
          </a:p>
          <a:p>
            <a:pPr lvl="0"/>
            <a:r>
              <a:rPr lang="es-CL" dirty="0" smtClean="0"/>
              <a:t>Falta que cumplan con las regulaciones. Falta norma de producto terminado.</a:t>
            </a:r>
          </a:p>
          <a:p>
            <a:pPr lvl="0"/>
            <a:r>
              <a:rPr lang="es-CL" dirty="0" smtClean="0"/>
              <a:t>Falta capacitación en materias primas.</a:t>
            </a:r>
          </a:p>
          <a:p>
            <a:pPr lvl="0"/>
            <a:r>
              <a:rPr lang="es-CL" dirty="0" smtClean="0"/>
              <a:t>Etc.</a:t>
            </a:r>
          </a:p>
          <a:p>
            <a:endParaRPr lang="es-CL" dirty="0"/>
          </a:p>
        </p:txBody>
      </p:sp>
      <p:pic>
        <p:nvPicPr>
          <p:cNvPr id="4098" name="Picture 2" descr="C:\Users\maria.vega\Documents\Ladrilleros\invitacion_red_latin_Ladrill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41967"/>
            <a:ext cx="3672408" cy="21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Estudios realizados</a:t>
            </a:r>
            <a:endParaRPr lang="es-CL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6128" y="1484784"/>
            <a:ext cx="4040188" cy="1224136"/>
          </a:xfrm>
        </p:spPr>
        <p:txBody>
          <a:bodyPr/>
          <a:lstStyle/>
          <a:p>
            <a:r>
              <a:rPr lang="es-CL" sz="1800" b="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  <a:t>Diagnóstico Sector </a:t>
            </a:r>
            <a:br>
              <a:rPr lang="es-CL" sz="1800" b="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</a:br>
            <a:r>
              <a:rPr lang="es-CL" sz="1800" b="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  <a:t>productivo ladrillos.  Programa PL Maule</a:t>
            </a:r>
            <a:endParaRPr lang="es-CL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1520" y="2780928"/>
            <a:ext cx="4464496" cy="4032448"/>
          </a:xfrm>
        </p:spPr>
        <p:txBody>
          <a:bodyPr>
            <a:normAutofit fontScale="47500" lnSpcReduction="20000"/>
          </a:bodyPr>
          <a:lstStyle/>
          <a:p>
            <a:pPr lvl="0">
              <a:buClr>
                <a:srgbClr val="93A299"/>
              </a:buClr>
            </a:pPr>
            <a:r>
              <a:rPr lang="es-CL" sz="2300" dirty="0">
                <a:solidFill>
                  <a:srgbClr val="564B3C"/>
                </a:solidFill>
              </a:rPr>
              <a:t>Objetivos: 1)caracterización del sector ladrilleros y; 2) Descripción de la cadena de valor del Sector Ladrillos.</a:t>
            </a:r>
          </a:p>
          <a:p>
            <a:pPr lvl="0">
              <a:buClr>
                <a:srgbClr val="93A299"/>
              </a:buClr>
            </a:pPr>
            <a:r>
              <a:rPr lang="es-CL" sz="2300" dirty="0">
                <a:solidFill>
                  <a:srgbClr val="564B3C"/>
                </a:solidFill>
              </a:rPr>
              <a:t>Se estima que existen cerca de 150 productores artesanales en cauquenes y solo una asociación gremial que agrupa a cerca de 35 productores.</a:t>
            </a:r>
          </a:p>
          <a:p>
            <a:pPr lvl="0">
              <a:buClr>
                <a:srgbClr val="93A299"/>
              </a:buClr>
            </a:pPr>
            <a:r>
              <a:rPr lang="es-CL" sz="2300" dirty="0">
                <a:solidFill>
                  <a:srgbClr val="564B3C"/>
                </a:solidFill>
              </a:rPr>
              <a:t>Los ladrilleros producen ladrillos fiscales, tejas, ladrillos de piso y de enchape.</a:t>
            </a:r>
          </a:p>
          <a:p>
            <a:pPr lvl="0">
              <a:buClr>
                <a:srgbClr val="93A299"/>
              </a:buClr>
            </a:pPr>
            <a:r>
              <a:rPr lang="es-CL" sz="2300" dirty="0">
                <a:solidFill>
                  <a:srgbClr val="564B3C"/>
                </a:solidFill>
              </a:rPr>
              <a:t>El proceso productivo es manual y de tecnología rudimentaria.</a:t>
            </a:r>
          </a:p>
          <a:p>
            <a:pPr lvl="0">
              <a:buClr>
                <a:srgbClr val="93A299"/>
              </a:buClr>
            </a:pPr>
            <a:r>
              <a:rPr lang="es-CL" sz="2300" dirty="0">
                <a:solidFill>
                  <a:srgbClr val="564B3C"/>
                </a:solidFill>
              </a:rPr>
              <a:t>El 90% de la producción es comprada y revendida por intermediarios, quienes abastecen el mercado  minorista de la comuna, región e incluso fuera de la región.</a:t>
            </a:r>
          </a:p>
          <a:p>
            <a:pPr lvl="0">
              <a:buClr>
                <a:srgbClr val="93A299"/>
              </a:buClr>
            </a:pPr>
            <a:r>
              <a:rPr lang="es-CL" sz="2300" dirty="0">
                <a:solidFill>
                  <a:srgbClr val="564B3C"/>
                </a:solidFill>
              </a:rPr>
              <a:t>Alta tasa de informalidad en el sector, productos no certificados lo que dificulta su venta y es un riesgo para la quienes lo utilizan como material de construcción.</a:t>
            </a:r>
          </a:p>
          <a:p>
            <a:pPr lvl="0">
              <a:buClr>
                <a:srgbClr val="93A299"/>
              </a:buClr>
            </a:pPr>
            <a:r>
              <a:rPr lang="es-CL" sz="2300" dirty="0">
                <a:solidFill>
                  <a:srgbClr val="564B3C"/>
                </a:solidFill>
              </a:rPr>
              <a:t>El impacto  ambiental mas  relevante es el material </a:t>
            </a:r>
            <a:r>
              <a:rPr lang="es-CL" sz="2300" dirty="0" err="1">
                <a:solidFill>
                  <a:srgbClr val="564B3C"/>
                </a:solidFill>
              </a:rPr>
              <a:t>particulado</a:t>
            </a:r>
            <a:r>
              <a:rPr lang="es-CL" sz="2300" dirty="0">
                <a:solidFill>
                  <a:srgbClr val="564B3C"/>
                </a:solidFill>
              </a:rPr>
              <a:t> y gases de combustión por la quema de leña en la cocción.</a:t>
            </a:r>
          </a:p>
          <a:p>
            <a:pPr lvl="0" algn="just">
              <a:buClr>
                <a:srgbClr val="93A299"/>
              </a:buClr>
            </a:pPr>
            <a:r>
              <a:rPr lang="es-CL" sz="2300" dirty="0">
                <a:solidFill>
                  <a:srgbClr val="564B3C"/>
                </a:solidFill>
              </a:rPr>
              <a:t>Hay  una creciente preocupación de las autoridades por mitigar las emisiones de gases de efectos invernadero, lo cual podría generar que se inviertan recursos en transferencia tecnológica.</a:t>
            </a:r>
          </a:p>
          <a:p>
            <a:pPr lvl="0" algn="just">
              <a:buClr>
                <a:srgbClr val="93A299"/>
              </a:buClr>
            </a:pPr>
            <a:r>
              <a:rPr lang="es-CL" sz="2300" dirty="0">
                <a:solidFill>
                  <a:srgbClr val="564B3C"/>
                </a:solidFill>
              </a:rPr>
              <a:t>Es necesario implementar programas de fomente productivo y transferencia tecnológica  asociada a reducir los  impactos ambientales del proceso productivo.</a:t>
            </a:r>
          </a:p>
          <a:p>
            <a:pPr lvl="0" algn="just">
              <a:buClr>
                <a:srgbClr val="93A299"/>
              </a:buClr>
            </a:pPr>
            <a:endParaRPr lang="es-CL" sz="600" dirty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  <a:buNone/>
            </a:pPr>
            <a:r>
              <a:rPr lang="es-CL" sz="600" dirty="0">
                <a:solidFill>
                  <a:srgbClr val="564B3C"/>
                </a:solidFill>
              </a:rPr>
              <a:t> </a:t>
            </a:r>
          </a:p>
          <a:p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1346522"/>
          </a:xfrm>
        </p:spPr>
        <p:txBody>
          <a:bodyPr/>
          <a:lstStyle/>
          <a:p>
            <a:r>
              <a:rPr lang="es-CL" sz="1600" b="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  <a:t>Aplicaciones tecnológicas al proceso de fabricación artesanal de ladrillos para la mejora de sus emisiones atmosféricas en la comuna de  Cauquenes</a:t>
            </a:r>
            <a:endParaRPr lang="es-CL" sz="16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3140968"/>
            <a:ext cx="4041775" cy="3456384"/>
          </a:xfrm>
        </p:spPr>
        <p:txBody>
          <a:bodyPr>
            <a:normAutofit fontScale="85000" lnSpcReduction="20000"/>
          </a:bodyPr>
          <a:lstStyle/>
          <a:p>
            <a:pPr lvl="0" algn="just">
              <a:buClr>
                <a:srgbClr val="93A299"/>
              </a:buClr>
            </a:pPr>
            <a:r>
              <a:rPr lang="es-CL" sz="1800" dirty="0">
                <a:solidFill>
                  <a:srgbClr val="564B3C"/>
                </a:solidFill>
              </a:rPr>
              <a:t>Identificar alternativas tecnológicas tendientes a generar un proceso de combustión menos contaminante o más eficiente que los actualmente empleados para la cocción de ladrillo artesanal.</a:t>
            </a:r>
          </a:p>
          <a:p>
            <a:pPr lvl="0" algn="just">
              <a:buClr>
                <a:srgbClr val="93A299"/>
              </a:buClr>
            </a:pPr>
            <a:r>
              <a:rPr lang="es-CL" sz="1800" dirty="0">
                <a:solidFill>
                  <a:srgbClr val="564B3C"/>
                </a:solidFill>
              </a:rPr>
              <a:t>Se identificaron 160 ladrilleras.</a:t>
            </a:r>
          </a:p>
          <a:p>
            <a:pPr lvl="0" algn="just">
              <a:buClr>
                <a:srgbClr val="93A299"/>
              </a:buClr>
            </a:pPr>
            <a:r>
              <a:rPr lang="es-CL" sz="1800" dirty="0">
                <a:solidFill>
                  <a:srgbClr val="564B3C"/>
                </a:solidFill>
              </a:rPr>
              <a:t>La utilización de leña con el reemplazo del tiro natural por tiro forzado, empleando para ello ventiladores, podría generar mejoras considerables en el funcionamiento y producción de ladrillos. Sería la alternativa más adecuada al corto plazo. Por lo que es necesario realizar pruebas a fin de establecer el grado de mejora.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90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GB" sz="2000" dirty="0">
                <a:solidFill>
                  <a:srgbClr val="93A299">
                    <a:lumMod val="75000"/>
                  </a:srgbClr>
                </a:solidFill>
              </a:rPr>
              <a:t>Prosperity </a:t>
            </a:r>
            <a:r>
              <a:rPr lang="en-GB" sz="2000" dirty="0" smtClean="0">
                <a:solidFill>
                  <a:srgbClr val="93A299">
                    <a:lumMod val="75000"/>
                  </a:srgbClr>
                </a:solidFill>
              </a:rPr>
              <a:t>Fund.</a:t>
            </a:r>
            <a:br>
              <a:rPr lang="en-GB" sz="2000" dirty="0" smtClean="0">
                <a:solidFill>
                  <a:srgbClr val="93A299">
                    <a:lumMod val="75000"/>
                  </a:srgbClr>
                </a:solidFill>
              </a:rPr>
            </a:br>
            <a:r>
              <a:rPr lang="en-GB" sz="2000" dirty="0" smtClean="0">
                <a:solidFill>
                  <a:srgbClr val="93A299">
                    <a:lumMod val="75000"/>
                  </a:srgbClr>
                </a:solidFill>
              </a:rPr>
              <a:t> </a:t>
            </a:r>
            <a:r>
              <a:rPr lang="en-GB" sz="2000" dirty="0">
                <a:solidFill>
                  <a:srgbClr val="93A299">
                    <a:lumMod val="75000"/>
                  </a:srgbClr>
                </a:solidFill>
              </a:rPr>
              <a:t>Reduction of carbon emissions through improving the brick manufacturing system in  </a:t>
            </a:r>
            <a:r>
              <a:rPr lang="en-GB" sz="2000" dirty="0" err="1">
                <a:solidFill>
                  <a:srgbClr val="93A299">
                    <a:lumMod val="75000"/>
                  </a:srgbClr>
                </a:solidFill>
              </a:rPr>
              <a:t>Cauquenes</a:t>
            </a:r>
            <a:r>
              <a:rPr lang="en-GB" sz="2000" dirty="0">
                <a:solidFill>
                  <a:srgbClr val="93A299">
                    <a:lumMod val="75000"/>
                  </a:srgbClr>
                </a:solidFill>
              </a:rPr>
              <a:t> </a:t>
            </a:r>
            <a:r>
              <a:rPr lang="es-CL" sz="2000" dirty="0">
                <a:solidFill>
                  <a:srgbClr val="93A299">
                    <a:lumMod val="75000"/>
                  </a:srgbClr>
                </a:solidFill>
              </a:rPr>
              <a:t/>
            </a:r>
            <a:br>
              <a:rPr lang="es-CL" sz="2000" dirty="0">
                <a:solidFill>
                  <a:srgbClr val="93A299">
                    <a:lumMod val="75000"/>
                  </a:srgbClr>
                </a:solidFill>
              </a:rPr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3A299"/>
              </a:buClr>
            </a:pPr>
            <a:r>
              <a:rPr lang="en-GB" sz="2100" dirty="0">
                <a:solidFill>
                  <a:srgbClr val="564B3C"/>
                </a:solidFill>
              </a:rPr>
              <a:t>La </a:t>
            </a:r>
            <a:r>
              <a:rPr lang="en-GB" sz="2100" dirty="0" err="1">
                <a:solidFill>
                  <a:srgbClr val="564B3C"/>
                </a:solidFill>
              </a:rPr>
              <a:t>producción</a:t>
            </a:r>
            <a:r>
              <a:rPr lang="en-GB" sz="2100" dirty="0">
                <a:solidFill>
                  <a:srgbClr val="564B3C"/>
                </a:solidFill>
              </a:rPr>
              <a:t> </a:t>
            </a:r>
            <a:r>
              <a:rPr lang="en-GB" sz="2100" dirty="0" err="1">
                <a:solidFill>
                  <a:srgbClr val="564B3C"/>
                </a:solidFill>
              </a:rPr>
              <a:t>anual</a:t>
            </a:r>
            <a:r>
              <a:rPr lang="en-GB" sz="2100" dirty="0">
                <a:solidFill>
                  <a:srgbClr val="564B3C"/>
                </a:solidFill>
              </a:rPr>
              <a:t> </a:t>
            </a:r>
            <a:r>
              <a:rPr lang="en-GB" sz="2100" dirty="0" err="1">
                <a:solidFill>
                  <a:srgbClr val="564B3C"/>
                </a:solidFill>
              </a:rPr>
              <a:t>estimada</a:t>
            </a:r>
            <a:r>
              <a:rPr lang="en-GB" sz="2100" dirty="0">
                <a:solidFill>
                  <a:srgbClr val="564B3C"/>
                </a:solidFill>
              </a:rPr>
              <a:t> de </a:t>
            </a:r>
            <a:r>
              <a:rPr lang="en-GB" sz="2100" dirty="0" err="1">
                <a:solidFill>
                  <a:srgbClr val="564B3C"/>
                </a:solidFill>
              </a:rPr>
              <a:t>ladrillos</a:t>
            </a:r>
            <a:r>
              <a:rPr lang="en-GB" sz="2100" dirty="0">
                <a:solidFill>
                  <a:srgbClr val="564B3C"/>
                </a:solidFill>
              </a:rPr>
              <a:t> </a:t>
            </a:r>
            <a:r>
              <a:rPr lang="en-GB" sz="2100" dirty="0" err="1">
                <a:solidFill>
                  <a:srgbClr val="564B3C"/>
                </a:solidFill>
              </a:rPr>
              <a:t>es</a:t>
            </a:r>
            <a:r>
              <a:rPr lang="en-GB" sz="2100" dirty="0">
                <a:solidFill>
                  <a:srgbClr val="564B3C"/>
                </a:solidFill>
              </a:rPr>
              <a:t> de of 30 MM, </a:t>
            </a:r>
            <a:r>
              <a:rPr lang="en-GB" sz="2100" dirty="0" err="1">
                <a:solidFill>
                  <a:srgbClr val="564B3C"/>
                </a:solidFill>
              </a:rPr>
              <a:t>produciendo</a:t>
            </a:r>
            <a:r>
              <a:rPr lang="en-GB" sz="2100" dirty="0">
                <a:solidFill>
                  <a:srgbClr val="564B3C"/>
                </a:solidFill>
              </a:rPr>
              <a:t> </a:t>
            </a:r>
            <a:r>
              <a:rPr lang="en-GB" sz="2100" dirty="0" err="1">
                <a:solidFill>
                  <a:srgbClr val="564B3C"/>
                </a:solidFill>
              </a:rPr>
              <a:t>una</a:t>
            </a:r>
            <a:r>
              <a:rPr lang="en-GB" sz="2100" dirty="0">
                <a:solidFill>
                  <a:srgbClr val="564B3C"/>
                </a:solidFill>
              </a:rPr>
              <a:t> </a:t>
            </a:r>
            <a:r>
              <a:rPr lang="en-GB" sz="2100" dirty="0" err="1">
                <a:solidFill>
                  <a:srgbClr val="564B3C"/>
                </a:solidFill>
              </a:rPr>
              <a:t>cantidad</a:t>
            </a:r>
            <a:r>
              <a:rPr lang="en-GB" sz="2100" dirty="0">
                <a:solidFill>
                  <a:srgbClr val="564B3C"/>
                </a:solidFill>
              </a:rPr>
              <a:t> de  25,160 ton CO</a:t>
            </a:r>
            <a:r>
              <a:rPr lang="en-GB" sz="2100" baseline="-25000" dirty="0">
                <a:solidFill>
                  <a:srgbClr val="564B3C"/>
                </a:solidFill>
              </a:rPr>
              <a:t>2</a:t>
            </a:r>
            <a:r>
              <a:rPr lang="en-GB" sz="2100" dirty="0">
                <a:solidFill>
                  <a:srgbClr val="564B3C"/>
                </a:solidFill>
              </a:rPr>
              <a:t>. </a:t>
            </a:r>
            <a:endParaRPr lang="en-GB" sz="2100" dirty="0" smtClean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endParaRPr lang="en-GB" sz="2100" dirty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r>
              <a:rPr lang="en-GB" sz="2100" dirty="0" err="1">
                <a:solidFill>
                  <a:srgbClr val="564B3C"/>
                </a:solidFill>
              </a:rPr>
              <a:t>Construcción</a:t>
            </a:r>
            <a:r>
              <a:rPr lang="en-GB" sz="2100" dirty="0">
                <a:solidFill>
                  <a:srgbClr val="564B3C"/>
                </a:solidFill>
              </a:rPr>
              <a:t> de dos </a:t>
            </a:r>
            <a:r>
              <a:rPr lang="en-GB" sz="2100" dirty="0" err="1">
                <a:solidFill>
                  <a:srgbClr val="564B3C"/>
                </a:solidFill>
              </a:rPr>
              <a:t>hornos</a:t>
            </a:r>
            <a:r>
              <a:rPr lang="en-GB" sz="2100" dirty="0">
                <a:solidFill>
                  <a:srgbClr val="564B3C"/>
                </a:solidFill>
              </a:rPr>
              <a:t> </a:t>
            </a:r>
            <a:r>
              <a:rPr lang="en-GB" sz="2100" dirty="0" err="1">
                <a:solidFill>
                  <a:srgbClr val="564B3C"/>
                </a:solidFill>
              </a:rPr>
              <a:t>pilotos</a:t>
            </a:r>
            <a:r>
              <a:rPr lang="en-GB" sz="2100" dirty="0">
                <a:solidFill>
                  <a:srgbClr val="564B3C"/>
                </a:solidFill>
              </a:rPr>
              <a:t> que </a:t>
            </a:r>
            <a:r>
              <a:rPr lang="en-GB" sz="2100" dirty="0" err="1">
                <a:solidFill>
                  <a:srgbClr val="564B3C"/>
                </a:solidFill>
              </a:rPr>
              <a:t>permitirán</a:t>
            </a:r>
            <a:r>
              <a:rPr lang="en-GB" sz="2100" dirty="0">
                <a:solidFill>
                  <a:srgbClr val="564B3C"/>
                </a:solidFill>
              </a:rPr>
              <a:t> </a:t>
            </a:r>
            <a:r>
              <a:rPr lang="en-GB" sz="2100" dirty="0" err="1">
                <a:solidFill>
                  <a:srgbClr val="564B3C"/>
                </a:solidFill>
              </a:rPr>
              <a:t>mejorar</a:t>
            </a:r>
            <a:r>
              <a:rPr lang="en-GB" sz="2100" dirty="0">
                <a:solidFill>
                  <a:srgbClr val="564B3C"/>
                </a:solidFill>
              </a:rPr>
              <a:t> el </a:t>
            </a:r>
            <a:r>
              <a:rPr lang="en-GB" sz="2100" dirty="0" err="1">
                <a:solidFill>
                  <a:srgbClr val="564B3C"/>
                </a:solidFill>
              </a:rPr>
              <a:t>sistema</a:t>
            </a:r>
            <a:r>
              <a:rPr lang="en-GB" sz="2100" dirty="0">
                <a:solidFill>
                  <a:srgbClr val="564B3C"/>
                </a:solidFill>
              </a:rPr>
              <a:t> de </a:t>
            </a:r>
            <a:r>
              <a:rPr lang="en-GB" sz="2100" dirty="0" err="1">
                <a:solidFill>
                  <a:srgbClr val="564B3C"/>
                </a:solidFill>
              </a:rPr>
              <a:t>combustión</a:t>
            </a:r>
            <a:r>
              <a:rPr lang="en-GB" sz="2100" dirty="0">
                <a:solidFill>
                  <a:srgbClr val="564B3C"/>
                </a:solidFill>
              </a:rPr>
              <a:t> (</a:t>
            </a:r>
            <a:r>
              <a:rPr lang="en-GB" sz="2100" dirty="0" err="1">
                <a:solidFill>
                  <a:srgbClr val="564B3C"/>
                </a:solidFill>
              </a:rPr>
              <a:t>reducción</a:t>
            </a:r>
            <a:r>
              <a:rPr lang="en-GB" sz="2100" dirty="0">
                <a:solidFill>
                  <a:srgbClr val="564B3C"/>
                </a:solidFill>
              </a:rPr>
              <a:t> de 50% de </a:t>
            </a:r>
            <a:r>
              <a:rPr lang="en-GB" sz="2100" dirty="0" err="1">
                <a:solidFill>
                  <a:srgbClr val="564B3C"/>
                </a:solidFill>
              </a:rPr>
              <a:t>emisiones</a:t>
            </a:r>
            <a:r>
              <a:rPr lang="en-GB" sz="2100" dirty="0">
                <a:solidFill>
                  <a:srgbClr val="564B3C"/>
                </a:solidFill>
              </a:rPr>
              <a:t>).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240360" cy="407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Estrategias de </a:t>
            </a:r>
            <a:r>
              <a:rPr lang="es-CL" sz="3200" dirty="0" smtClean="0"/>
              <a:t>cambio 2017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814090"/>
            <a:ext cx="4330824" cy="4525963"/>
          </a:xfrm>
        </p:spPr>
        <p:txBody>
          <a:bodyPr/>
          <a:lstStyle/>
          <a:p>
            <a:pPr lvl="0"/>
            <a:r>
              <a:rPr lang="es-CL" sz="2400" dirty="0">
                <a:solidFill>
                  <a:prstClr val="black"/>
                </a:solidFill>
              </a:rPr>
              <a:t>Comité Regional de Cambio </a:t>
            </a:r>
            <a:r>
              <a:rPr lang="es-CL" sz="2400" dirty="0" smtClean="0">
                <a:solidFill>
                  <a:prstClr val="black"/>
                </a:solidFill>
              </a:rPr>
              <a:t>Climático.</a:t>
            </a:r>
          </a:p>
          <a:p>
            <a:pPr marL="114300" lvl="0" indent="0">
              <a:buNone/>
            </a:pPr>
            <a:r>
              <a:rPr lang="es-CL" sz="2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s-CL" sz="2400" dirty="0"/>
              <a:t>Planes de descontaminación </a:t>
            </a:r>
            <a:r>
              <a:rPr lang="es-CL" sz="2400" dirty="0" smtClean="0"/>
              <a:t>atmosférica.</a:t>
            </a:r>
          </a:p>
          <a:p>
            <a:endParaRPr lang="es-CL" sz="2400" dirty="0" smtClean="0"/>
          </a:p>
          <a:p>
            <a:r>
              <a:rPr lang="es-CL" sz="2400" dirty="0" smtClean="0"/>
              <a:t>Proyectos financiados por el Gobierno Regional</a:t>
            </a:r>
            <a:endParaRPr lang="es-CL" sz="2400" dirty="0"/>
          </a:p>
          <a:p>
            <a:pPr lvl="0"/>
            <a:endParaRPr lang="es-CL" sz="3200" dirty="0">
              <a:solidFill>
                <a:prstClr val="black"/>
              </a:solidFill>
            </a:endParaRPr>
          </a:p>
          <a:p>
            <a:endParaRPr lang="es-C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018" y="1844824"/>
            <a:ext cx="1725746" cy="2112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295"/>
            <a:ext cx="2214116" cy="366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2029271" cy="20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s-CL" sz="2000" dirty="0" smtClean="0"/>
              <a:t>Adquisición, implementación y puesta en marcha estación de monitoreo de calidad del aire, Cauquenes.</a:t>
            </a:r>
            <a:br>
              <a:rPr lang="es-CL" sz="2000" dirty="0" smtClean="0"/>
            </a:br>
            <a:r>
              <a:rPr lang="es-CL" sz="1800" dirty="0" smtClean="0"/>
              <a:t>(Gobierno Regional del Maule - MMA)</a:t>
            </a:r>
            <a:endParaRPr lang="es-CL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Estación que mide material respirable MP10 y material respirable fino 2,5 y meteorología.</a:t>
            </a:r>
          </a:p>
          <a:p>
            <a:r>
              <a:rPr lang="es-CL" sz="2000" dirty="0" smtClean="0"/>
              <a:t>El </a:t>
            </a:r>
            <a:r>
              <a:rPr lang="es-CL" sz="2000" dirty="0"/>
              <a:t>área de influencia corresponde al área urbana de la comuna de </a:t>
            </a:r>
            <a:r>
              <a:rPr lang="es-CL" sz="2000" dirty="0" smtClean="0"/>
              <a:t>Cauquenes. </a:t>
            </a:r>
            <a:endParaRPr lang="es-CL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6628"/>
            <a:ext cx="532176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56628"/>
            <a:ext cx="2306637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V="1">
            <a:off x="3972909" y="4328863"/>
            <a:ext cx="2406843" cy="144015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3942332" y="5697013"/>
            <a:ext cx="113436" cy="144016"/>
          </a:xfrm>
          <a:prstGeom prst="ellipse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2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764</TotalTime>
  <Words>899</Words>
  <Application>Microsoft Office PowerPoint</Application>
  <PresentationFormat>Presentación en pantalla (4:3)</PresentationFormat>
  <Paragraphs>71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Calibri</vt:lpstr>
      <vt:lpstr>Century Gothic</vt:lpstr>
      <vt:lpstr>Times New Roman</vt:lpstr>
      <vt:lpstr>Verdana</vt:lpstr>
      <vt:lpstr>Boticario</vt:lpstr>
      <vt:lpstr>Presentación de PowerPoint</vt:lpstr>
      <vt:lpstr>Presentación de PowerPoint</vt:lpstr>
      <vt:lpstr>Presentación de PowerPoint</vt:lpstr>
      <vt:lpstr>Presentación de PowerPoint</vt:lpstr>
      <vt:lpstr>Conclusiones Red Inaugural Políticas Públicas en Producción Limpia de Ladrillos. 2015. </vt:lpstr>
      <vt:lpstr>Estudios realizados</vt:lpstr>
      <vt:lpstr>Prosperity Fund.  Reduction of carbon emissions through improving the brick manufacturing system in  Cauquenes  </vt:lpstr>
      <vt:lpstr>Estrategias de cambio 2017</vt:lpstr>
      <vt:lpstr>Adquisición, implementación y puesta en marcha estación de monitoreo de calidad del aire, Cauquenes. (Gobierno Regional del Maule - MMA)</vt:lpstr>
      <vt:lpstr>Proyecto de Innovación sustentable del proceso de fabricación de ladrillos industrializados en la Región del Maule (UNIVERSIDAD CATÓLICA DEL MAULE (UCM))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Teresa Garcia Zarate</cp:lastModifiedBy>
  <cp:revision>99</cp:revision>
  <dcterms:created xsi:type="dcterms:W3CDTF">2016-04-24T01:06:58Z</dcterms:created>
  <dcterms:modified xsi:type="dcterms:W3CDTF">2017-10-13T23:09:13Z</dcterms:modified>
</cp:coreProperties>
</file>