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8" r:id="rId2"/>
    <p:sldId id="289" r:id="rId3"/>
    <p:sldId id="290" r:id="rId4"/>
    <p:sldId id="292" r:id="rId5"/>
    <p:sldId id="293" r:id="rId6"/>
    <p:sldId id="291" r:id="rId7"/>
    <p:sldId id="294" r:id="rId8"/>
    <p:sldId id="295" r:id="rId9"/>
    <p:sldId id="287" r:id="rId10"/>
    <p:sldId id="286" r:id="rId11"/>
    <p:sldId id="279" r:id="rId12"/>
    <p:sldId id="280" r:id="rId13"/>
    <p:sldId id="257" r:id="rId14"/>
    <p:sldId id="281" r:id="rId15"/>
    <p:sldId id="259" r:id="rId16"/>
    <p:sldId id="283" r:id="rId17"/>
    <p:sldId id="267" r:id="rId18"/>
    <p:sldId id="268" r:id="rId19"/>
    <p:sldId id="288" r:id="rId20"/>
    <p:sldId id="285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796C-28AF-464A-A02D-F784BD4AA48A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4624-6AA2-5B48-8073-0AE5579A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[Start talk on next slide]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6622A-B386-4E49-9A26-38565F9F238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20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[Start talk on next slide]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6622A-B386-4E49-9A26-38565F9F238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20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C04C-B3AD-8B41-B107-3CB40877B26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38AB-A625-CA4A-97B1-B27F5810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CAC-FULL-LOGO-LOW-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63" y="113526"/>
            <a:ext cx="6254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925638"/>
            <a:ext cx="9232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-1787525" y="-118427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2490450" y="-145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2" name="Rectangle 1"/>
          <p:cNvSpPr/>
          <p:nvPr/>
        </p:nvSpPr>
        <p:spPr>
          <a:xfrm>
            <a:off x="1371600" y="3625964"/>
            <a:ext cx="67008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</a:rPr>
              <a:t>La Política Pública </a:t>
            </a:r>
            <a:r>
              <a:rPr lang="es-ES_tradnl" sz="2800" b="1" dirty="0" smtClean="0">
                <a:solidFill>
                  <a:schemeClr val="bg1"/>
                </a:solidFill>
              </a:rPr>
              <a:t>y el Sector Ladrillero en América Latina</a:t>
            </a:r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16 - 20 Octubre 2017 – Tlaquepaque, Jalisco M</a:t>
            </a:r>
            <a:r>
              <a:rPr lang="es-ES_tradnl" sz="1600" dirty="0" smtClean="0">
                <a:solidFill>
                  <a:schemeClr val="bg1"/>
                </a:solidFill>
              </a:rPr>
              <a:t>éxico</a:t>
            </a:r>
            <a:r>
              <a:rPr lang="es-ES_tradnl" sz="2000" b="1" dirty="0" smtClean="0">
                <a:solidFill>
                  <a:schemeClr val="bg1"/>
                </a:solidFill>
              </a:rPr>
              <a:t/>
            </a:r>
            <a:br>
              <a:rPr lang="es-ES_tradnl" sz="2000" b="1" dirty="0" smtClean="0">
                <a:solidFill>
                  <a:schemeClr val="bg1"/>
                </a:solidFill>
              </a:rPr>
            </a:br>
            <a:r>
              <a:rPr lang="es-ES_tradnl" sz="2000" b="1" dirty="0" smtClean="0">
                <a:solidFill>
                  <a:schemeClr val="bg1"/>
                </a:solidFill>
              </a:rPr>
              <a:t>Taller Regional</a:t>
            </a:r>
          </a:p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/>
            </a:r>
            <a:br>
              <a:rPr lang="es-ES_tradnl" sz="2000" dirty="0" smtClean="0">
                <a:solidFill>
                  <a:schemeClr val="bg1"/>
                </a:solidFill>
              </a:rPr>
            </a:br>
            <a:r>
              <a:rPr lang="es-ES_tradnl" sz="2000" dirty="0" smtClean="0">
                <a:solidFill>
                  <a:schemeClr val="bg1"/>
                </a:solidFill>
              </a:rPr>
              <a:t>Por Jorge Daniel Taillant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Director Ejecutivo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Centro de Derechos Humanos y Ambiente (CEDHA)</a:t>
            </a:r>
            <a:endParaRPr lang="es-ES_tradn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169378"/>
            <a:ext cx="594360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COALICIÓN PARA CLIMA Y AIRE LIMPIO</a:t>
            </a:r>
          </a:p>
          <a:p>
            <a:pPr algn="just"/>
            <a:r>
              <a:rPr lang="es-ES_tradnl" sz="15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PARA REDUCIR CONTAMINANTES CLIMÁTICOS DE CORTA VIDA</a:t>
            </a:r>
            <a:endParaRPr lang="es-ES_tradnl" sz="15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7" y="2922146"/>
            <a:ext cx="8248749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77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4705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200" i="1" dirty="0" smtClean="0"/>
              <a:t/>
            </a:r>
            <a:br>
              <a:rPr lang="es-ES_tradnl" sz="3200" i="1" dirty="0" smtClean="0"/>
            </a:br>
            <a:r>
              <a:rPr lang="es-ES_tradnl" sz="3200" i="1" dirty="0" smtClean="0"/>
              <a:t>Dicotomías y Desafíos</a:t>
            </a:r>
            <a:br>
              <a:rPr lang="es-ES_tradnl" sz="3200" i="1" dirty="0" smtClean="0"/>
            </a:br>
            <a:r>
              <a:rPr lang="es-ES_tradnl" sz="3200" dirty="0" smtClean="0"/>
              <a:t> </a:t>
            </a:r>
            <a:br>
              <a:rPr lang="es-ES_tradnl" sz="3200" dirty="0" smtClean="0"/>
            </a:br>
            <a:r>
              <a:rPr lang="es-ES_tradnl" sz="3200" dirty="0" smtClean="0"/>
              <a:t>Tradición vs. Modernización</a:t>
            </a:r>
            <a:br>
              <a:rPr lang="es-ES_tradnl" sz="3200" dirty="0" smtClean="0"/>
            </a:br>
            <a:r>
              <a:rPr lang="es-ES_tradnl" sz="3200" dirty="0" smtClean="0"/>
              <a:t>Informalidad vs. </a:t>
            </a:r>
            <a:r>
              <a:rPr lang="es-ES_tradnl" sz="3200" dirty="0" smtClean="0"/>
              <a:t>Legalidad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Producción Familiar vs. </a:t>
            </a:r>
            <a:r>
              <a:rPr lang="es-ES_tradnl" sz="3200" dirty="0" smtClean="0"/>
              <a:t>Industrialización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>Contaminación vs. Producción </a:t>
            </a:r>
            <a:br>
              <a:rPr lang="es-ES_tradnl" sz="3200" dirty="0"/>
            </a:br>
            <a:r>
              <a:rPr lang="es-ES_tradnl" sz="3200" dirty="0"/>
              <a:t>Intolerancia </a:t>
            </a:r>
            <a:r>
              <a:rPr lang="es-ES_tradnl" sz="3200" dirty="0" smtClean="0"/>
              <a:t>Social </a:t>
            </a:r>
            <a:r>
              <a:rPr lang="es-ES_tradnl" sz="3200" dirty="0" smtClean="0"/>
              <a:t>y </a:t>
            </a:r>
            <a:r>
              <a:rPr lang="es-ES_tradnl" sz="3200" dirty="0" smtClean="0"/>
              <a:t>Marginalización</a:t>
            </a:r>
            <a:br>
              <a:rPr lang="es-ES_tradnl" sz="3200" dirty="0" smtClean="0"/>
            </a:br>
            <a:r>
              <a:rPr lang="es-ES_tradnl" sz="3200" dirty="0" smtClean="0"/>
              <a:t>Política </a:t>
            </a:r>
            <a:r>
              <a:rPr lang="es-ES_tradnl" sz="3200" dirty="0"/>
              <a:t>Tradicional vs. Políticas Modernas</a:t>
            </a:r>
            <a:br>
              <a:rPr lang="es-ES_tradnl" sz="3200" dirty="0"/>
            </a:br>
            <a:endParaRPr lang="es-ES_tradn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778"/>
            <a:ext cx="9144000" cy="11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4757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800" dirty="0"/>
              <a:t>d</a:t>
            </a:r>
            <a:r>
              <a:rPr lang="es-ES_tradnl" sz="2800" dirty="0" smtClean="0"/>
              <a:t>esde la </a:t>
            </a:r>
            <a:r>
              <a:rPr lang="es-ES_tradnl" sz="2800" dirty="0" smtClean="0"/>
              <a:t>Invisibilidad 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>a la Preocupación por Contaminación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4688"/>
            <a:ext cx="8229600" cy="2340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600" dirty="0" smtClean="0"/>
              <a:t>Desde los Ministerios que </a:t>
            </a:r>
            <a:r>
              <a:rPr lang="es-ES_tradnl" sz="1600" i="1" dirty="0" smtClean="0"/>
              <a:t>antes </a:t>
            </a:r>
            <a:r>
              <a:rPr lang="es-ES_tradnl" sz="1600" dirty="0" smtClean="0"/>
              <a:t>abordaban … </a:t>
            </a:r>
            <a:br>
              <a:rPr lang="es-ES_tradnl" sz="1600" dirty="0" smtClean="0"/>
            </a:br>
            <a:r>
              <a:rPr lang="es-ES_tradnl" sz="1600" dirty="0" smtClean="0"/>
              <a:t>(Minería, Producción, </a:t>
            </a:r>
            <a:r>
              <a:rPr lang="es-ES_tradnl" sz="1600" dirty="0" err="1" smtClean="0"/>
              <a:t>PyMEs</a:t>
            </a:r>
            <a:r>
              <a:rPr lang="es-ES_tradnl" sz="1600" dirty="0" smtClean="0"/>
              <a:t>)</a:t>
            </a:r>
          </a:p>
          <a:p>
            <a:pPr marL="0" indent="0">
              <a:buNone/>
            </a:pP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dirty="0" smtClean="0"/>
              <a:t>a Ministerios y Agencias que </a:t>
            </a:r>
            <a:r>
              <a:rPr lang="es-ES_tradnl" sz="1600" i="1" dirty="0" smtClean="0"/>
              <a:t>hoy </a:t>
            </a:r>
            <a:r>
              <a:rPr lang="es-ES_tradnl" sz="1600" dirty="0" smtClean="0"/>
              <a:t>accionan </a:t>
            </a:r>
            <a:br>
              <a:rPr lang="es-ES_tradnl" sz="1600" dirty="0" smtClean="0"/>
            </a:br>
            <a:r>
              <a:rPr lang="es-ES_tradnl" sz="1600" dirty="0" smtClean="0"/>
              <a:t>(Ambiente, Cambio Climático, Trabajo, Social)</a:t>
            </a:r>
          </a:p>
          <a:p>
            <a:pPr marL="0" indent="0">
              <a:buNone/>
            </a:pPr>
            <a:endParaRPr lang="es-ES_tradnl" sz="1600" dirty="0"/>
          </a:p>
          <a:p>
            <a:pPr marL="0" indent="0">
              <a:buNone/>
            </a:pPr>
            <a:r>
              <a:rPr lang="es-ES_tradnl" sz="1600" dirty="0" smtClean="0"/>
              <a:t>El problema de </a:t>
            </a:r>
            <a:r>
              <a:rPr lang="es-ES_tradnl" sz="1600" i="1" dirty="0" smtClean="0"/>
              <a:t>calidad de aire </a:t>
            </a:r>
            <a:r>
              <a:rPr lang="es-ES_tradnl" sz="1600" dirty="0" smtClean="0"/>
              <a:t>y políticas de cambio climático están incentivando el abordaje</a:t>
            </a:r>
            <a:endParaRPr lang="is-IS" sz="1600" dirty="0" smtClean="0"/>
          </a:p>
          <a:p>
            <a:pPr marL="0" indent="0">
              <a:buNone/>
            </a:pPr>
            <a:endParaRPr lang="is-IS" sz="1600" dirty="0"/>
          </a:p>
          <a:p>
            <a:pPr marL="0" indent="0">
              <a:buNone/>
            </a:pPr>
            <a:r>
              <a:rPr lang="is-IS" sz="1600" dirty="0" smtClean="0"/>
              <a:t>Pero no es solamente la agenda de “aire” que </a:t>
            </a:r>
            <a:r>
              <a:rPr lang="is-IS" sz="1600" i="1" dirty="0" smtClean="0"/>
              <a:t>debe </a:t>
            </a:r>
            <a:r>
              <a:rPr lang="is-IS" sz="1600" dirty="0" smtClean="0"/>
              <a:t>y </a:t>
            </a:r>
            <a:r>
              <a:rPr lang="is-IS" sz="1600" i="1" dirty="0" smtClean="0"/>
              <a:t>puede </a:t>
            </a:r>
            <a:r>
              <a:rPr lang="is-IS" sz="1600" dirty="0" smtClean="0"/>
              <a:t>intervenir</a:t>
            </a:r>
          </a:p>
          <a:p>
            <a:pPr marL="0" indent="0">
              <a:buNone/>
            </a:pPr>
            <a:endParaRPr lang="is-IS" sz="1600" dirty="0" smtClean="0"/>
          </a:p>
          <a:p>
            <a:pPr marL="0" indent="0">
              <a:buNone/>
            </a:pPr>
            <a:r>
              <a:rPr lang="is-IS" sz="1600" dirty="0" smtClean="0"/>
              <a:t>Las estrategias nacionales pueden </a:t>
            </a:r>
            <a:r>
              <a:rPr lang="is-IS" sz="1600" dirty="0" smtClean="0"/>
              <a:t>y </a:t>
            </a:r>
            <a:r>
              <a:rPr lang="is-IS" sz="1600" i="1" dirty="0" smtClean="0"/>
              <a:t>deben </a:t>
            </a:r>
            <a:r>
              <a:rPr lang="is-IS" sz="1600" dirty="0" smtClean="0"/>
              <a:t>ser </a:t>
            </a:r>
            <a:r>
              <a:rPr lang="is-IS" sz="1600" dirty="0" smtClean="0"/>
              <a:t>multi-agenciales y poner en marcha procesos transformadores y superadores</a:t>
            </a:r>
            <a:endParaRPr lang="es-ES_trad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05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Podemos abordar las problemática y a los desafíos del sector ladrillero desde la política pública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8943"/>
            <a:ext cx="8229600" cy="2340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 smtClean="0"/>
              <a:t>Introduciendo y fortaleciendo políticas del </a:t>
            </a:r>
            <a:r>
              <a:rPr lang="es-ES_tradnl" sz="1800" dirty="0" smtClean="0"/>
              <a:t>sector</a:t>
            </a:r>
          </a:p>
          <a:p>
            <a:pPr marL="0" indent="0">
              <a:buNone/>
            </a:pPr>
            <a:r>
              <a:rPr lang="es-ES_tradnl" sz="1800" i="1" dirty="0" smtClean="0"/>
              <a:t>Acompa</a:t>
            </a:r>
            <a:r>
              <a:rPr lang="es-ES_tradnl" sz="1800" i="1" dirty="0" smtClean="0"/>
              <a:t>ñando y asistiendo al ladrillero, no hostigándolo a cumplir</a:t>
            </a:r>
            <a:endParaRPr lang="es-ES_tradnl" sz="1800" i="1" dirty="0" smtClean="0"/>
          </a:p>
          <a:p>
            <a:pPr marL="0" indent="0">
              <a:buNone/>
            </a:pPr>
            <a:r>
              <a:rPr lang="es-ES_tradnl" sz="1800" dirty="0"/>
              <a:t/>
            </a:r>
            <a:br>
              <a:rPr lang="es-ES_tradnl" sz="1800" dirty="0"/>
            </a:br>
            <a:r>
              <a:rPr lang="es-ES_tradnl" sz="1800" dirty="0" smtClean="0"/>
              <a:t>Introduciendo </a:t>
            </a:r>
            <a:r>
              <a:rPr lang="es-ES_tradnl" sz="1800" dirty="0" smtClean="0"/>
              <a:t>mejores leyes, regulaciones, y estándares para el sector</a:t>
            </a:r>
          </a:p>
          <a:p>
            <a:pPr marL="0" indent="0">
              <a:buNone/>
            </a:pPr>
            <a:r>
              <a:rPr lang="es-ES_tradnl" sz="1800" i="1" dirty="0" smtClean="0"/>
              <a:t>Que tengan en cuent</a:t>
            </a:r>
            <a:r>
              <a:rPr lang="es-ES_tradnl" sz="1800" i="1" dirty="0" smtClean="0"/>
              <a:t>a un modelo econ</a:t>
            </a:r>
            <a:r>
              <a:rPr lang="es-ES_tradnl" sz="1800" i="1" dirty="0" smtClean="0"/>
              <a:t>ó</a:t>
            </a:r>
            <a:r>
              <a:rPr lang="es-ES_tradnl" sz="1800" i="1" dirty="0" smtClean="0"/>
              <a:t>mico sustentable</a:t>
            </a:r>
            <a:endParaRPr lang="es-ES_tradnl" sz="1800" i="1" dirty="0" smtClean="0"/>
          </a:p>
          <a:p>
            <a:pPr marL="0" indent="0">
              <a:buNone/>
            </a:pP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Promoviendo colaboración inter-ministerial, dividiendo/cumplimentando tareas</a:t>
            </a:r>
          </a:p>
          <a:p>
            <a:pPr marL="0" indent="0">
              <a:buNone/>
            </a:pP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Tendiendo redes y forjando vínculos nacionales, regionales e </a:t>
            </a:r>
            <a:r>
              <a:rPr lang="es-ES_tradnl" sz="1800" dirty="0" smtClean="0"/>
              <a:t>internacionales</a:t>
            </a:r>
            <a:endParaRPr lang="es-ES_tradnl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614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Qué </a:t>
            </a:r>
            <a:r>
              <a:rPr lang="es-ES_tradnl" sz="3600" dirty="0" smtClean="0"/>
              <a:t>es y qu</a:t>
            </a:r>
            <a:r>
              <a:rPr lang="es-ES_tradnl" sz="3600" dirty="0" smtClean="0"/>
              <a:t>é hace </a:t>
            </a:r>
            <a:r>
              <a:rPr lang="es-ES_tradnl" sz="3600" dirty="0" smtClean="0"/>
              <a:t>el </a:t>
            </a:r>
            <a:r>
              <a:rPr lang="es-ES_tradnl" sz="3600" dirty="0" smtClean="0"/>
              <a:t>PAN LAC?</a:t>
            </a:r>
            <a:br>
              <a:rPr lang="es-ES_tradnl" sz="3600" dirty="0" smtClean="0"/>
            </a:br>
            <a:r>
              <a:rPr lang="es-ES_tradnl" sz="3600" dirty="0" smtClean="0"/>
              <a:t>y porqué es importante para este debate?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3767"/>
            <a:ext cx="8229600" cy="1700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 smtClean="0"/>
              <a:t>La Red de Políticas Públicas para la Producción Limpia de Ladrillos (el PAN LAC) </a:t>
            </a:r>
            <a:r>
              <a:rPr lang="es-ES_tradnl" sz="1800" dirty="0" smtClean="0"/>
              <a:t>reúne a actores p</a:t>
            </a:r>
            <a:r>
              <a:rPr lang="es-ES_tradnl" sz="1800" dirty="0" smtClean="0"/>
              <a:t>ú</a:t>
            </a:r>
            <a:r>
              <a:rPr lang="es-ES_tradnl" sz="1800" dirty="0" smtClean="0"/>
              <a:t>blicos y privados, a funcionarios p</a:t>
            </a:r>
            <a:r>
              <a:rPr lang="es-ES_tradnl" sz="1800" dirty="0" smtClean="0"/>
              <a:t>úblicos, a productores, a expertos ladrilleros, y a otros actores del sector,</a:t>
            </a:r>
            <a:r>
              <a:rPr lang="es-ES_tradnl" sz="1800" dirty="0" smtClean="0"/>
              <a:t> para </a:t>
            </a:r>
            <a:r>
              <a:rPr lang="es-ES_tradnl" sz="1800" dirty="0" smtClean="0"/>
              <a:t>promover políticas públicas, conocimiento sobre el sector </a:t>
            </a:r>
            <a:r>
              <a:rPr lang="es-ES_tradnl" sz="1800" dirty="0" smtClean="0"/>
              <a:t>ladrillero, </a:t>
            </a:r>
            <a:r>
              <a:rPr lang="es-ES_tradnl" sz="1800" dirty="0" smtClean="0"/>
              <a:t>y el uso de herramientas para abordar a los desafíos del sector ladrillero </a:t>
            </a:r>
            <a:r>
              <a:rPr lang="es-ES_tradnl" sz="1800" dirty="0" smtClean="0"/>
              <a:t>artesanal </a:t>
            </a:r>
            <a:r>
              <a:rPr lang="es-ES_tradnl" sz="1800" i="1" dirty="0" smtClean="0"/>
              <a:t>desde </a:t>
            </a:r>
            <a:r>
              <a:rPr lang="es-ES_tradnl" sz="1800" i="1" dirty="0" smtClean="0"/>
              <a:t>la política pública</a:t>
            </a:r>
            <a:r>
              <a:rPr lang="es-ES_tradnl" sz="1800" dirty="0" smtClean="0"/>
              <a:t>.</a:t>
            </a:r>
          </a:p>
          <a:p>
            <a:pPr marL="0" indent="0">
              <a:buNone/>
            </a:pPr>
            <a:endParaRPr lang="es-ES_tradnl" sz="1800" dirty="0"/>
          </a:p>
          <a:p>
            <a:pPr marL="0" indent="0" algn="ctr">
              <a:buNone/>
            </a:pPr>
            <a:r>
              <a:rPr lang="es-ES_tradnl" sz="1800" i="1" dirty="0" smtClean="0"/>
              <a:t>Con un enfoque ambiental, social, tecnol</a:t>
            </a:r>
            <a:r>
              <a:rPr lang="es-ES_tradnl" sz="1800" i="1" dirty="0" smtClean="0"/>
              <a:t>ó</a:t>
            </a:r>
            <a:r>
              <a:rPr lang="es-ES_tradnl" sz="1800" i="1" dirty="0" smtClean="0"/>
              <a:t>gico, econ</a:t>
            </a:r>
            <a:r>
              <a:rPr lang="es-ES_tradnl" sz="1800" i="1" dirty="0" smtClean="0"/>
              <a:t>ó</a:t>
            </a:r>
            <a:r>
              <a:rPr lang="es-ES_tradnl" sz="1800" i="1" dirty="0" smtClean="0"/>
              <a:t>mico y financiero</a:t>
            </a:r>
            <a:endParaRPr lang="es-ES_tradnl" sz="1800" i="1" dirty="0" smtClean="0"/>
          </a:p>
          <a:p>
            <a:pPr marL="0" indent="0">
              <a:buNone/>
            </a:pPr>
            <a:endParaRPr lang="es-ES_tradnl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13"/>
            <a:ext cx="9144000" cy="16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3374"/>
            <a:ext cx="8229600" cy="83123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Algunas Prioridades </a:t>
            </a:r>
            <a:r>
              <a:rPr lang="es-ES_tradnl" sz="3600" dirty="0" smtClean="0"/>
              <a:t>Estratégicas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660"/>
            <a:ext cx="5868799" cy="4097268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Promover </a:t>
            </a:r>
            <a:r>
              <a:rPr lang="es-ES_tradnl" sz="1800" dirty="0" smtClean="0"/>
              <a:t>marcos </a:t>
            </a:r>
            <a:r>
              <a:rPr lang="es-ES_tradnl" sz="1800" dirty="0" smtClean="0"/>
              <a:t>regulatorios </a:t>
            </a:r>
            <a:r>
              <a:rPr lang="es-ES_tradnl" sz="1800" dirty="0" smtClean="0"/>
              <a:t>en </a:t>
            </a:r>
            <a:r>
              <a:rPr lang="es-ES_tradnl" sz="1800" dirty="0" smtClean="0"/>
              <a:t>calidad aire</a:t>
            </a:r>
            <a:endParaRPr lang="es-ES_tradnl" sz="1800" dirty="0" smtClean="0"/>
          </a:p>
          <a:p>
            <a:r>
              <a:rPr lang="es-ES_tradnl" sz="1800" dirty="0" smtClean="0"/>
              <a:t>Promover mejores pr</a:t>
            </a:r>
            <a:r>
              <a:rPr lang="es-ES_tradnl" sz="1800" dirty="0" smtClean="0"/>
              <a:t>á</a:t>
            </a:r>
            <a:r>
              <a:rPr lang="es-ES_tradnl" sz="1800" dirty="0" smtClean="0"/>
              <a:t>cticas </a:t>
            </a:r>
            <a:r>
              <a:rPr lang="es-ES_tradnl" sz="1800" dirty="0" smtClean="0"/>
              <a:t>para la producción </a:t>
            </a:r>
          </a:p>
          <a:p>
            <a:r>
              <a:rPr lang="es-ES_tradnl" sz="1800" dirty="0" smtClean="0"/>
              <a:t>Guiar a Estados y a funcionarios públicos</a:t>
            </a:r>
          </a:p>
          <a:p>
            <a:r>
              <a:rPr lang="es-ES_tradnl" sz="1800" dirty="0" smtClean="0"/>
              <a:t>Ayudar a productores a acceder al Estado</a:t>
            </a:r>
            <a:endParaRPr lang="es-ES_tradnl" sz="1800" dirty="0" smtClean="0"/>
          </a:p>
          <a:p>
            <a:r>
              <a:rPr lang="es-ES_tradnl" sz="1800" dirty="0" smtClean="0"/>
              <a:t>Abordar </a:t>
            </a:r>
            <a:r>
              <a:rPr lang="es-ES_tradnl" sz="1800" i="1" dirty="0" smtClean="0"/>
              <a:t>la informalidad</a:t>
            </a:r>
          </a:p>
          <a:p>
            <a:r>
              <a:rPr lang="es-ES_tradnl" sz="1800" dirty="0" smtClean="0"/>
              <a:t>Visibilizar el sector</a:t>
            </a:r>
            <a:endParaRPr lang="es-ES_tradnl" sz="1800" dirty="0" smtClean="0"/>
          </a:p>
          <a:p>
            <a:r>
              <a:rPr lang="es-ES_tradnl" sz="1800" dirty="0" smtClean="0"/>
              <a:t>Promover colaboración </a:t>
            </a:r>
            <a:r>
              <a:rPr lang="es-ES_tradnl" sz="1800" dirty="0" smtClean="0"/>
              <a:t>inter-Ministerial</a:t>
            </a:r>
          </a:p>
          <a:p>
            <a:r>
              <a:rPr lang="es-ES_tradnl" sz="1800" dirty="0" smtClean="0"/>
              <a:t>Promover la capacitación de </a:t>
            </a:r>
            <a:r>
              <a:rPr lang="es-ES_tradnl" sz="1800" dirty="0" smtClean="0"/>
              <a:t>actores</a:t>
            </a:r>
            <a:endParaRPr lang="es-ES_tradnl" sz="1800" dirty="0" smtClean="0"/>
          </a:p>
          <a:p>
            <a:r>
              <a:rPr lang="es-ES_tradnl" sz="1800" dirty="0" smtClean="0"/>
              <a:t>Visibilizar la dimensión </a:t>
            </a:r>
            <a:r>
              <a:rPr lang="es-ES_tradnl" sz="1800" dirty="0" smtClean="0"/>
              <a:t>social</a:t>
            </a:r>
            <a:r>
              <a:rPr lang="es-ES_tradnl" sz="1800" dirty="0"/>
              <a:t> 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(pobreza, trabajo infantil, salud, etc.)</a:t>
            </a:r>
          </a:p>
          <a:p>
            <a:r>
              <a:rPr lang="es-ES_tradnl" sz="1800" dirty="0" smtClean="0"/>
              <a:t>Mejor la productividad del productor</a:t>
            </a:r>
          </a:p>
          <a:p>
            <a:r>
              <a:rPr lang="es-ES_tradnl" sz="1800" dirty="0" smtClean="0"/>
              <a:t>Promover la regulación, el monitoreo </a:t>
            </a:r>
            <a:br>
              <a:rPr lang="es-ES_tradnl" sz="1800" dirty="0" smtClean="0"/>
            </a:br>
            <a:r>
              <a:rPr lang="es-ES_tradnl" sz="1800" dirty="0" smtClean="0"/>
              <a:t>y control de emisiones</a:t>
            </a:r>
            <a:endParaRPr lang="es-ES_tradnl" sz="1800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7" y="445197"/>
            <a:ext cx="8248749" cy="96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18" y="2264661"/>
            <a:ext cx="3218900" cy="41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09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Herramientas para el Cambio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6961"/>
            <a:ext cx="8229600" cy="3008900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Lista de expertos – Comunicación regular</a:t>
            </a:r>
          </a:p>
          <a:p>
            <a:r>
              <a:rPr lang="es-ES_tradnl" sz="2400" dirty="0" smtClean="0"/>
              <a:t>Talleres regionales (América Latina, Asia, África)</a:t>
            </a:r>
          </a:p>
          <a:p>
            <a:r>
              <a:rPr lang="es-ES_tradnl" sz="2400" dirty="0" smtClean="0"/>
              <a:t>Visitas </a:t>
            </a:r>
            <a:r>
              <a:rPr lang="es-ES_tradnl" sz="2400" dirty="0" smtClean="0"/>
              <a:t>a campo (funcionarios, expertos y productores)</a:t>
            </a:r>
          </a:p>
          <a:p>
            <a:r>
              <a:rPr lang="es-ES_tradnl" sz="2400" dirty="0" smtClean="0"/>
              <a:t>Directrices para Política Pública</a:t>
            </a:r>
          </a:p>
          <a:p>
            <a:r>
              <a:rPr lang="es-ES_tradnl" sz="2400" dirty="0" smtClean="0"/>
              <a:t>Puente a otras iniciativas (técnica, ambiental, económica, et.)</a:t>
            </a:r>
          </a:p>
          <a:p>
            <a:r>
              <a:rPr lang="es-ES_tradnl" sz="2400" dirty="0" smtClean="0"/>
              <a:t>Puente a otros ámbitos (gas/petróleo, agricultura, basura, et.)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280355" cy="69602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26175"/>
            <a:ext cx="8229600" cy="300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dirty="0" smtClean="0">
                <a:solidFill>
                  <a:srgbClr val="FFFFFF"/>
                </a:solidFill>
              </a:rPr>
              <a:t>Compilación de Marcos Regulatorios Existentes</a:t>
            </a:r>
          </a:p>
          <a:p>
            <a:r>
              <a:rPr lang="es-ES_tradnl" sz="2800" dirty="0" smtClean="0">
                <a:solidFill>
                  <a:srgbClr val="FFFFFF"/>
                </a:solidFill>
              </a:rPr>
              <a:t>Modelo de Curso de Capacitación</a:t>
            </a:r>
          </a:p>
          <a:p>
            <a:r>
              <a:rPr lang="es-ES_tradnl" sz="2800" dirty="0" smtClean="0">
                <a:solidFill>
                  <a:srgbClr val="FFFFFF"/>
                </a:solidFill>
              </a:rPr>
              <a:t>Estrategia Regional del PAN LAC</a:t>
            </a:r>
          </a:p>
          <a:p>
            <a:r>
              <a:rPr lang="es-ES_tradnl" sz="2800" dirty="0" smtClean="0">
                <a:solidFill>
                  <a:srgbClr val="FFFFFF"/>
                </a:solidFill>
              </a:rPr>
              <a:t>Directrices Regionales – 10 </a:t>
            </a:r>
            <a:r>
              <a:rPr lang="es-ES_tradnl" sz="2800" dirty="0" smtClean="0">
                <a:solidFill>
                  <a:srgbClr val="FFFFFF"/>
                </a:solidFill>
              </a:rPr>
              <a:t>Pasos </a:t>
            </a:r>
            <a:r>
              <a:rPr lang="es-ES_tradnl" sz="2800" dirty="0" smtClean="0">
                <a:solidFill>
                  <a:srgbClr val="FFFFFF"/>
                </a:solidFill>
              </a:rPr>
              <a:t>para Gobiernos</a:t>
            </a:r>
          </a:p>
          <a:p>
            <a:r>
              <a:rPr lang="es-ES_tradnl" sz="2800" dirty="0" smtClean="0">
                <a:solidFill>
                  <a:srgbClr val="FFFFFF"/>
                </a:solidFill>
              </a:rPr>
              <a:t>Informes de Talleres regionales</a:t>
            </a:r>
            <a:br>
              <a:rPr lang="es-ES_tradnl" sz="2800" dirty="0" smtClean="0">
                <a:solidFill>
                  <a:srgbClr val="FFFFFF"/>
                </a:solidFill>
              </a:rPr>
            </a:br>
            <a:r>
              <a:rPr lang="es-ES_tradnl" sz="2800" dirty="0" smtClean="0">
                <a:solidFill>
                  <a:srgbClr val="FFFFFF"/>
                </a:solidFill>
              </a:rPr>
              <a:t>Perú, Chile, Colombia, y próximamente M</a:t>
            </a:r>
            <a:r>
              <a:rPr lang="es-ES_tradnl" sz="2800" dirty="0" smtClean="0">
                <a:solidFill>
                  <a:srgbClr val="FFFFFF"/>
                </a:solidFill>
              </a:rPr>
              <a:t>é</a:t>
            </a:r>
            <a:r>
              <a:rPr lang="es-ES_tradnl" sz="2800" dirty="0" smtClean="0">
                <a:solidFill>
                  <a:srgbClr val="FFFFFF"/>
                </a:solidFill>
              </a:rPr>
              <a:t>xico</a:t>
            </a:r>
            <a:endParaRPr lang="es-ES_tradnl" sz="2800" dirty="0" smtClean="0">
              <a:solidFill>
                <a:srgbClr val="FFFFFF"/>
              </a:solidFill>
            </a:endParaRPr>
          </a:p>
          <a:p>
            <a:r>
              <a:rPr lang="es-ES_tradnl" sz="2800" dirty="0" smtClean="0">
                <a:solidFill>
                  <a:srgbClr val="FFFFFF"/>
                </a:solidFill>
              </a:rPr>
              <a:t>Documento </a:t>
            </a:r>
            <a:r>
              <a:rPr lang="es-ES_tradnl" sz="2800" dirty="0" smtClean="0">
                <a:solidFill>
                  <a:srgbClr val="FFFFFF"/>
                </a:solidFill>
              </a:rPr>
              <a:t>Marco del PAN </a:t>
            </a:r>
            <a:r>
              <a:rPr lang="es-ES_tradnl" sz="2800" dirty="0" smtClean="0">
                <a:solidFill>
                  <a:srgbClr val="FFFFFF"/>
                </a:solidFill>
              </a:rPr>
              <a:t>LAC</a:t>
            </a:r>
          </a:p>
          <a:p>
            <a:r>
              <a:rPr lang="es-ES_tradnl" sz="2800" dirty="0" smtClean="0">
                <a:solidFill>
                  <a:srgbClr val="FFFFFF"/>
                </a:solidFill>
              </a:rPr>
              <a:t>Recomendaciones de Pol</a:t>
            </a:r>
            <a:r>
              <a:rPr lang="es-ES_tradnl" sz="2800" dirty="0" smtClean="0">
                <a:solidFill>
                  <a:srgbClr val="FFFFFF"/>
                </a:solidFill>
              </a:rPr>
              <a:t>ítica Pública</a:t>
            </a:r>
            <a:r>
              <a:rPr lang="es-ES_tradnl" sz="2800" dirty="0" smtClean="0">
                <a:solidFill>
                  <a:srgbClr val="FFFFFF"/>
                </a:solidFill>
              </a:rPr>
              <a:t> </a:t>
            </a:r>
            <a:endParaRPr lang="es-ES_tradnl" sz="2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8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dirty="0" smtClean="0">
                <a:solidFill>
                  <a:schemeClr val="bg1"/>
                </a:solidFill>
              </a:rPr>
              <a:t>Publicaciones del PAN LAC</a:t>
            </a:r>
            <a:endParaRPr lang="es-ES_trad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2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Antes / Después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7" y="1281338"/>
            <a:ext cx="7616420" cy="258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9" y="3904887"/>
            <a:ext cx="7644248" cy="26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Antes / Después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17638"/>
            <a:ext cx="754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Antes / Después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9144000" cy="30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Un ejemplo de Pol</a:t>
            </a:r>
            <a:r>
              <a:rPr lang="es-ES_tradnl" sz="3600" dirty="0" smtClean="0"/>
              <a:t>í</a:t>
            </a:r>
            <a:r>
              <a:rPr lang="es-ES_tradnl" sz="3600" dirty="0" smtClean="0"/>
              <a:t>tica P</a:t>
            </a:r>
            <a:r>
              <a:rPr lang="es-ES_tradnl" sz="3600" dirty="0" smtClean="0"/>
              <a:t>ú</a:t>
            </a:r>
            <a:r>
              <a:rPr lang="es-ES_tradnl" sz="3600" dirty="0" smtClean="0"/>
              <a:t>blicas Pasadas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i="1" dirty="0" smtClean="0"/>
              <a:t>Se prohíbe en los hornos de ladrillo, … el uso de sustancias animales como combustible</a:t>
            </a:r>
          </a:p>
          <a:p>
            <a:r>
              <a:rPr lang="es-ES_tradnl" sz="2800" i="1" dirty="0" smtClean="0"/>
              <a:t>Se erradican los hornos de ladrillos del casco municipal</a:t>
            </a:r>
          </a:p>
          <a:p>
            <a:r>
              <a:rPr lang="es-ES_tradnl" sz="2800" i="1" dirty="0" smtClean="0"/>
              <a:t>Se prohíbe la ubicaci</a:t>
            </a:r>
            <a:r>
              <a:rPr lang="es-ES_tradnl" sz="2800" i="1" dirty="0" smtClean="0"/>
              <a:t>ó</a:t>
            </a:r>
            <a:r>
              <a:rPr lang="es-ES_tradnl" sz="2800" i="1" dirty="0" smtClean="0"/>
              <a:t>n de hornos de ladrillo en un radio determinado de la plaza central. </a:t>
            </a:r>
          </a:p>
          <a:p>
            <a:r>
              <a:rPr lang="es-ES_tradnl" sz="2800" i="1" dirty="0" smtClean="0"/>
              <a:t>Los hornos existentes serán trasladados en el término de un año</a:t>
            </a:r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9916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4705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200" i="1" dirty="0" smtClean="0"/>
              <a:t/>
            </a:r>
            <a:br>
              <a:rPr lang="es-ES_tradnl" sz="3200" i="1" dirty="0" smtClean="0"/>
            </a:br>
            <a:r>
              <a:rPr lang="es-ES_tradnl" sz="3200" i="1" dirty="0"/>
              <a:t/>
            </a:r>
            <a:br>
              <a:rPr lang="es-ES_tradnl" sz="3200" i="1" dirty="0"/>
            </a:br>
            <a:r>
              <a:rPr lang="es-ES_tradnl" sz="3200" i="1" dirty="0" smtClean="0"/>
              <a:t>Mensaje para llevarse: 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smtClean="0"/>
              <a:t>Todas las problemáticas </a:t>
            </a:r>
            <a:r>
              <a:rPr lang="es-ES_tradnl" sz="3200" dirty="0" smtClean="0"/>
              <a:t>y desafíos tienen solución desde la política pública y hay gobiernos locales y nacionales que están experimentando con diversas soluciones. Muchos están aquí presentes</a:t>
            </a:r>
            <a:endParaRPr lang="es-ES_trad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CAC-FULL-LOGO-LOW-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63" y="152400"/>
            <a:ext cx="6254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925638"/>
            <a:ext cx="9232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-1787525" y="-118427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2490450" y="-145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594360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2400" smtClean="0">
                <a:solidFill>
                  <a:srgbClr val="3366FF"/>
                </a:solidFill>
                <a:latin typeface="Times New Roman"/>
                <a:cs typeface="Times New Roman"/>
              </a:rPr>
              <a:t>COALICIÓN PARA CLIMA Y AIRE LIMPIO</a:t>
            </a:r>
          </a:p>
          <a:p>
            <a:pPr algn="just"/>
            <a:r>
              <a:rPr lang="es-ES_tradnl" sz="1500" smtClean="0">
                <a:solidFill>
                  <a:srgbClr val="3366FF"/>
                </a:solidFill>
                <a:latin typeface="Times New Roman"/>
                <a:cs typeface="Times New Roman"/>
              </a:rPr>
              <a:t>PARA REDUCIR CONTAMINANTES CLIMÁTICOS DE CORTA VIDA</a:t>
            </a:r>
            <a:endParaRPr lang="es-ES_tradnl" sz="150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57" y="3129474"/>
            <a:ext cx="8248749" cy="968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371600" y="3625964"/>
            <a:ext cx="67008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</a:rPr>
              <a:t>La Política Pública </a:t>
            </a:r>
            <a:r>
              <a:rPr lang="es-ES_tradnl" sz="2800" b="1" dirty="0" smtClean="0">
                <a:solidFill>
                  <a:schemeClr val="bg1"/>
                </a:solidFill>
              </a:rPr>
              <a:t>y el Sector Ladrillero en América Latina</a:t>
            </a:r>
            <a:r>
              <a:rPr lang="es-ES_tradnl" sz="2800" b="1" dirty="0" smtClean="0">
                <a:solidFill>
                  <a:schemeClr val="bg1"/>
                </a:solidFill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1600" dirty="0" smtClean="0">
                <a:solidFill>
                  <a:schemeClr val="bg1"/>
                </a:solidFill>
              </a:rPr>
              <a:t>16 - 20 Octubre 2017 – Tlaquepaque, Jalisco M</a:t>
            </a:r>
            <a:r>
              <a:rPr lang="es-ES_tradnl" sz="1600" dirty="0" smtClean="0">
                <a:solidFill>
                  <a:schemeClr val="bg1"/>
                </a:solidFill>
              </a:rPr>
              <a:t>éxico</a:t>
            </a:r>
            <a:r>
              <a:rPr lang="es-ES_tradnl" sz="2000" b="1" dirty="0" smtClean="0">
                <a:solidFill>
                  <a:schemeClr val="bg1"/>
                </a:solidFill>
              </a:rPr>
              <a:t/>
            </a:r>
            <a:br>
              <a:rPr lang="es-ES_tradnl" sz="2000" b="1" dirty="0" smtClean="0">
                <a:solidFill>
                  <a:schemeClr val="bg1"/>
                </a:solidFill>
              </a:rPr>
            </a:br>
            <a:r>
              <a:rPr lang="es-ES_tradnl" sz="2000" b="1" dirty="0" smtClean="0">
                <a:solidFill>
                  <a:schemeClr val="bg1"/>
                </a:solidFill>
              </a:rPr>
              <a:t>Taller Regional</a:t>
            </a:r>
          </a:p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/>
            </a:r>
            <a:br>
              <a:rPr lang="es-ES_tradnl" sz="2000" dirty="0" smtClean="0">
                <a:solidFill>
                  <a:schemeClr val="bg1"/>
                </a:solidFill>
              </a:rPr>
            </a:br>
            <a:r>
              <a:rPr lang="es-ES_tradnl" sz="2000" dirty="0" smtClean="0">
                <a:solidFill>
                  <a:schemeClr val="bg1"/>
                </a:solidFill>
              </a:rPr>
              <a:t>Por Jorge Daniel Taillant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Director Ejecutivo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Centro de Derechos Humanos y Ambiente (CEDHA)</a:t>
            </a:r>
            <a:endParaRPr lang="es-ES_tradnl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de la Pol</a:t>
            </a:r>
            <a:r>
              <a:rPr lang="es-ES_tradnl" dirty="0" smtClean="0"/>
              <a:t>í</a:t>
            </a:r>
            <a:r>
              <a:rPr lang="es-ES_tradnl" dirty="0" smtClean="0"/>
              <a:t>tica P</a:t>
            </a:r>
            <a:r>
              <a:rPr lang="es-ES_tradnl" dirty="0" smtClean="0"/>
              <a:t>ú</a:t>
            </a:r>
            <a:r>
              <a:rPr lang="es-ES_tradnl" dirty="0" smtClean="0"/>
              <a:t>blica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810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En un informe de gestión, el Gobierno Municipal señala que: “a pesar de la prohibición, sigue habiendo hornos de ladrillos a menos de 30 cuadras de la Plaza de la Victoria. Sobre la ordenanza mencionada se comenta que “se ha vencido con ex- ceso el plazo dado entonces y los que después se acordaron, y todavía existen hornos en lugares poblados”. </a:t>
            </a:r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18675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s-ES_tradnl" sz="2400" dirty="0"/>
              <a:t>ADIVINEN EN QUÉ DÉCADA SE ESCRIBIERON ESTAS POLITICAS?</a:t>
            </a:r>
            <a:br>
              <a:rPr lang="es-ES_tradnl" sz="2400" dirty="0"/>
            </a:br>
            <a:r>
              <a:rPr lang="es-ES_tradnl" sz="2400" dirty="0" smtClean="0"/>
              <a:t>50s? 60s? 70s? 80s? 90s? 00s? 10s?</a:t>
            </a:r>
            <a:r>
              <a:rPr lang="es-ES_tradnl" sz="2400" dirty="0"/>
              <a:t/>
            </a:r>
            <a:br>
              <a:rPr lang="es-ES_tradnl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27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r>
              <a:rPr lang="es-ES_tradnl" smtClean="0"/>
              <a:t>Y en qu</a:t>
            </a:r>
            <a:r>
              <a:rPr lang="es-ES_tradnl" smtClean="0"/>
              <a:t>é siglo?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259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r>
              <a:rPr lang="en-US" dirty="0" smtClean="0"/>
              <a:t>1850s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1" y="2324100"/>
            <a:ext cx="2228850" cy="88265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Qu</a:t>
            </a:r>
            <a:r>
              <a:rPr lang="es-ES_tradnl" dirty="0" smtClean="0"/>
              <a:t>é País?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98899"/>
            <a:ext cx="2869446" cy="2607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4025900"/>
            <a:ext cx="2129867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3594100"/>
            <a:ext cx="2692400" cy="2909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1417638"/>
            <a:ext cx="2692400" cy="2118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99" y="1409700"/>
            <a:ext cx="2844047" cy="23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8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1" y="266700"/>
            <a:ext cx="2228850" cy="59690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Colombia</a:t>
            </a:r>
            <a:endParaRPr lang="es-ES_trad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98899"/>
            <a:ext cx="2869446" cy="2607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433" y="3915311"/>
            <a:ext cx="2129867" cy="259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3911599"/>
            <a:ext cx="2387600" cy="258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863600"/>
            <a:ext cx="2692400" cy="2118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99" y="863600"/>
            <a:ext cx="2844047" cy="23320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36651" y="3295650"/>
            <a:ext cx="1225549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 smtClean="0"/>
              <a:t>Uruguay</a:t>
            </a:r>
            <a:endParaRPr lang="es-ES_tradnl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27451" y="3314699"/>
            <a:ext cx="1225549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 smtClean="0"/>
              <a:t>Chile</a:t>
            </a:r>
            <a:endParaRPr lang="es-ES_tradnl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43651" y="266699"/>
            <a:ext cx="1225549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 smtClean="0"/>
              <a:t>M</a:t>
            </a:r>
            <a:r>
              <a:rPr lang="es-ES_tradnl" sz="2400" dirty="0" smtClean="0"/>
              <a:t>éxico</a:t>
            </a:r>
            <a:endParaRPr lang="es-ES_tradnl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78551" y="3295649"/>
            <a:ext cx="1809749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 smtClean="0"/>
              <a:t>Argentina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43202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2638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s-ES_tradnl" sz="2000" dirty="0" smtClean="0"/>
              <a:t>Gran nivel de informalidad</a:t>
            </a:r>
          </a:p>
          <a:p>
            <a:r>
              <a:rPr lang="es-ES_tradnl" sz="2000" dirty="0" smtClean="0"/>
              <a:t>Gran presencia de “unidad productiva familiar”</a:t>
            </a:r>
          </a:p>
          <a:p>
            <a:r>
              <a:rPr lang="es-ES_tradnl" sz="2000" dirty="0" smtClean="0"/>
              <a:t>Estancamiento </a:t>
            </a:r>
            <a:r>
              <a:rPr lang="es-ES_tradnl" sz="2000" dirty="0"/>
              <a:t>en la evolución tecnológica en métodos de producción</a:t>
            </a:r>
          </a:p>
          <a:p>
            <a:pPr lvl="0"/>
            <a:r>
              <a:rPr lang="es-ES_tradnl" sz="2000" dirty="0" smtClean="0"/>
              <a:t>Gran ineficiencia energ</a:t>
            </a:r>
            <a:r>
              <a:rPr lang="es-ES_tradnl" sz="2000" dirty="0" smtClean="0"/>
              <a:t>ética (humo negro, desperdicio de calor)</a:t>
            </a:r>
          </a:p>
          <a:p>
            <a:pPr lvl="0"/>
            <a:r>
              <a:rPr lang="es-ES_tradnl" sz="2000" dirty="0" smtClean="0"/>
              <a:t>Baja eficiencia productiva</a:t>
            </a:r>
            <a:endParaRPr lang="es-ES_tradnl" sz="2000" dirty="0" smtClean="0"/>
          </a:p>
          <a:p>
            <a:pPr lvl="0"/>
            <a:r>
              <a:rPr lang="es-ES_tradnl" sz="2000" dirty="0" smtClean="0"/>
              <a:t>Significativo/excesivo uso de leña</a:t>
            </a:r>
            <a:endParaRPr lang="es-ES_tradnl" sz="2000" dirty="0" smtClean="0"/>
          </a:p>
          <a:p>
            <a:r>
              <a:rPr lang="es-ES_tradnl" sz="2000" dirty="0"/>
              <a:t>Falta de consideraciones sobre emisiones nocivas</a:t>
            </a:r>
          </a:p>
          <a:p>
            <a:pPr lvl="0"/>
            <a:r>
              <a:rPr lang="es-ES_tradnl" sz="2000" dirty="0" smtClean="0"/>
              <a:t>Invisibilidad </a:t>
            </a:r>
            <a:r>
              <a:rPr lang="es-ES_tradnl" sz="2000" dirty="0" smtClean="0"/>
              <a:t>del </a:t>
            </a:r>
            <a:r>
              <a:rPr lang="es-ES_tradnl" sz="2000" dirty="0" smtClean="0"/>
              <a:t>sector (ausencia de Estado en control y acompa</a:t>
            </a:r>
            <a:r>
              <a:rPr lang="es-ES_tradnl" sz="2000" dirty="0" smtClean="0"/>
              <a:t>ñamiento)</a:t>
            </a:r>
            <a:endParaRPr lang="es-ES_tradnl" sz="2000" dirty="0" smtClean="0"/>
          </a:p>
          <a:p>
            <a:pPr lvl="0"/>
            <a:r>
              <a:rPr lang="es-ES_tradnl" sz="2000" dirty="0" smtClean="0"/>
              <a:t>Falta </a:t>
            </a:r>
            <a:r>
              <a:rPr lang="es-ES_tradnl" sz="2000" dirty="0" smtClean="0"/>
              <a:t>de datos del sector (producción, ubicación, contaminación, etc.)</a:t>
            </a:r>
          </a:p>
          <a:p>
            <a:pPr lvl="0"/>
            <a:r>
              <a:rPr lang="es-ES_tradnl" sz="2000" dirty="0" smtClean="0"/>
              <a:t>Falta </a:t>
            </a:r>
            <a:r>
              <a:rPr lang="es-ES_tradnl" sz="2000" dirty="0" smtClean="0"/>
              <a:t>de estándares/leyes/regulaciones/normas sobre calidad de aire</a:t>
            </a:r>
          </a:p>
          <a:p>
            <a:pPr lvl="0"/>
            <a:r>
              <a:rPr lang="es-ES_tradnl" sz="2000" dirty="0" smtClean="0"/>
              <a:t>Malas </a:t>
            </a:r>
            <a:r>
              <a:rPr lang="es-ES_tradnl" sz="2000" dirty="0" smtClean="0"/>
              <a:t>prácticas laborales (trabajo infantil, </a:t>
            </a:r>
            <a:r>
              <a:rPr lang="es-ES_tradnl" sz="2000" dirty="0" smtClean="0"/>
              <a:t>seguridad </a:t>
            </a:r>
            <a:r>
              <a:rPr lang="es-ES_tradnl" sz="2000" dirty="0" smtClean="0"/>
              <a:t>y salud, etc.)</a:t>
            </a:r>
          </a:p>
          <a:p>
            <a:r>
              <a:rPr lang="es-ES_tradnl" sz="2000" dirty="0" smtClean="0"/>
              <a:t>Falta </a:t>
            </a:r>
            <a:r>
              <a:rPr lang="es-ES_tradnl" sz="2000" dirty="0" smtClean="0"/>
              <a:t>de acceso a </a:t>
            </a:r>
            <a:r>
              <a:rPr lang="es-ES_tradnl" sz="2000" dirty="0" smtClean="0"/>
              <a:t>crédito para inversiones</a:t>
            </a:r>
            <a:endParaRPr lang="es-ES_tradnl" sz="2000" dirty="0" smtClean="0"/>
          </a:p>
          <a:p>
            <a:r>
              <a:rPr lang="es-ES_tradnl" sz="2000" dirty="0" smtClean="0"/>
              <a:t>Falta de políticas públicas orientadas específicamente al sector</a:t>
            </a:r>
            <a:endParaRPr lang="es-ES_tradnl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679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100" dirty="0" smtClean="0"/>
              <a:t>Algunas </a:t>
            </a:r>
            <a:r>
              <a:rPr lang="es-ES_tradnl" sz="3100" dirty="0" smtClean="0"/>
              <a:t>Características Regionales del Sector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31915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606</Words>
  <Application>Microsoft Macintosh PowerPoint</Application>
  <PresentationFormat>On-screen Show (4:3)</PresentationFormat>
  <Paragraphs>99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Un ejemplo de Política Públicas Pasadas</vt:lpstr>
      <vt:lpstr>Resultados de la Política Pública</vt:lpstr>
      <vt:lpstr>ADIVINEN EN QUÉ DÉCADA SE ESCRIBIERON ESTAS POLITICAS? 50s? 60s? 70s? 80s? 90s? 00s? 10s? </vt:lpstr>
      <vt:lpstr>Y en qué siglo?</vt:lpstr>
      <vt:lpstr>1850s</vt:lpstr>
      <vt:lpstr>Qué País?</vt:lpstr>
      <vt:lpstr>Colombia</vt:lpstr>
      <vt:lpstr>Algunas Características Regionales del Sector</vt:lpstr>
      <vt:lpstr> Dicotomías y Desafíos   Tradición vs. Modernización Informalidad vs. Legalidad Producción Familiar vs. Industrialización Contaminación vs. Producción  Intolerancia Social y Marginalización Política Tradicional vs. Políticas Modernas </vt:lpstr>
      <vt:lpstr>desde la Invisibilidad  a la Preocupación por Contaminación</vt:lpstr>
      <vt:lpstr>Podemos abordar las problemática y a los desafíos del sector ladrillero desde la política pública</vt:lpstr>
      <vt:lpstr>Qué es y qué hace el PAN LAC? y porqué es importante para este debate?</vt:lpstr>
      <vt:lpstr>Algunas Prioridades Estratégicas</vt:lpstr>
      <vt:lpstr>Herramientas para el Cambio</vt:lpstr>
      <vt:lpstr>PowerPoint Presentation</vt:lpstr>
      <vt:lpstr>Antes / Después</vt:lpstr>
      <vt:lpstr>Antes / Después</vt:lpstr>
      <vt:lpstr>Antes / Después</vt:lpstr>
      <vt:lpstr>  Mensaje para llevarse:   Todas las problemáticas y desafíos tienen solución desde la política pública y hay gobiernos locales y nacionales que están experimentando con diversas soluciones. Muchos están aquí presentes</vt:lpstr>
      <vt:lpstr>PowerPoint Presentation</vt:lpstr>
    </vt:vector>
  </TitlesOfParts>
  <Company>CHRE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Daniel TAILLANT</dc:creator>
  <cp:lastModifiedBy>Jorge Taillant</cp:lastModifiedBy>
  <cp:revision>121</cp:revision>
  <dcterms:created xsi:type="dcterms:W3CDTF">2016-03-28T01:34:23Z</dcterms:created>
  <dcterms:modified xsi:type="dcterms:W3CDTF">2017-10-17T13:21:42Z</dcterms:modified>
</cp:coreProperties>
</file>